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66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93" r:id="rId13"/>
    <p:sldId id="294" r:id="rId14"/>
    <p:sldId id="295" r:id="rId15"/>
    <p:sldId id="296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</p:sldIdLst>
  <p:sldSz cx="9144000" cy="6858000" type="screen4x3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50" autoAdjust="0"/>
    <p:restoredTop sz="94660"/>
  </p:normalViewPr>
  <p:slideViewPr>
    <p:cSldViewPr>
      <p:cViewPr>
        <p:scale>
          <a:sx n="80" d="100"/>
          <a:sy n="80" d="100"/>
        </p:scale>
        <p:origin x="-2574" y="-8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6E7D018D-748F-47BF-843A-40349A141CAC}" type="datetimeFigureOut">
              <a:rPr lang="en-US" smtClean="0"/>
              <a:pPr/>
              <a:t>4/2/2014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04AC5213-BACC-41AB-9B61-B40CF6C529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227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23E9B8FB-2ABD-42C9-A6DA-A6789EAF441D}" type="datetimeFigureOut">
              <a:rPr lang="en-US" smtClean="0"/>
              <a:pPr/>
              <a:t>4/2/2014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BE2A7042-DEED-4AA1-9E89-4A16B25725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376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BE2A7042-DEED-4AA1-9E89-4A16B2572577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7162800" y="137160"/>
            <a:ext cx="228600" cy="525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7467600" y="133350"/>
            <a:ext cx="1447800" cy="5257800"/>
          </a:xfrm>
          <a:prstGeom prst="rect">
            <a:avLst/>
          </a:prstGeom>
          <a:solidFill>
            <a:schemeClr val="accent3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467350"/>
            <a:ext cx="8672946" cy="1238250"/>
          </a:xfrm>
          <a:solidFill>
            <a:schemeClr val="accent1"/>
          </a:solidFill>
        </p:spPr>
        <p:txBody>
          <a:bodyPr vert="horz" anchor="ctr">
            <a:noAutofit/>
          </a:bodyPr>
          <a:lstStyle>
            <a:lvl1pPr marL="0" indent="0" algn="l">
              <a:buFontTx/>
              <a:buNone/>
              <a:defRPr lang="en-US" sz="4800" baseline="0" dirty="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photo album title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228600" y="152400"/>
            <a:ext cx="6858000" cy="5239512"/>
          </a:xfrm>
          <a:solidFill>
            <a:schemeClr val="bg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/>
          <a:lstStyle>
            <a:lvl1pPr marL="0" indent="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4/2/2014</a:t>
            </a:fld>
            <a:endParaRPr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>
            <a:spLocks noGrp="1"/>
          </p:cNvSpPr>
          <p:nvPr>
            <p:ph type="ftr" sz="quarter" idx="14"/>
          </p:nvPr>
        </p:nvSpPr>
        <p:spPr>
          <a:xfrm rot="16200000">
            <a:off x="7296150" y="3698878"/>
            <a:ext cx="2933700" cy="365125"/>
          </a:xfrm>
        </p:spPr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18" name="Rectangle 17"/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5372100" y="2247900"/>
            <a:ext cx="5181600" cy="990600"/>
          </a:xfrm>
        </p:spPr>
        <p:txBody>
          <a:bodyPr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date or details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 noChangeAspect="1"/>
          </p:cNvSpPr>
          <p:nvPr>
            <p:ph type="pic" sz="quarter" idx="11"/>
          </p:nvPr>
        </p:nvSpPr>
        <p:spPr>
          <a:xfrm>
            <a:off x="4343400" y="3352800"/>
            <a:ext cx="3947160" cy="296037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Picture Placeholder 25"/>
          <p:cNvSpPr>
            <a:spLocks noGrp="1" noChangeAspect="1"/>
          </p:cNvSpPr>
          <p:nvPr>
            <p:ph type="pic" sz="quarter" idx="12"/>
          </p:nvPr>
        </p:nvSpPr>
        <p:spPr>
          <a:xfrm>
            <a:off x="228600" y="3352800"/>
            <a:ext cx="3947160" cy="296037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4343400" y="228600"/>
            <a:ext cx="3947160" cy="296037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228600"/>
            <a:ext cx="3947160" cy="2960370"/>
          </a:xfrm>
        </p:spPr>
        <p:txBody>
          <a:bodyPr anchor="b" anchorCtr="0"/>
          <a:lstStyle>
            <a:lvl1pPr marL="0" marR="0" indent="0" algn="r">
              <a:buFontTx/>
              <a:buNone/>
              <a:defRPr sz="20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4/2/2014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4648200" y="3124962"/>
            <a:ext cx="3697224" cy="2772918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Picture Placeholder 24"/>
          <p:cNvSpPr>
            <a:spLocks noGrp="1" noChangeAspect="1"/>
          </p:cNvSpPr>
          <p:nvPr>
            <p:ph type="pic" sz="quarter" idx="12"/>
          </p:nvPr>
        </p:nvSpPr>
        <p:spPr>
          <a:xfrm>
            <a:off x="228600" y="228600"/>
            <a:ext cx="4251960" cy="566928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icture Placeholder 5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228600"/>
            <a:ext cx="3672840" cy="275463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4/2/2014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866900" y="228600"/>
            <a:ext cx="2286000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66900" y="3505200"/>
            <a:ext cx="2285214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4305300" y="228600"/>
            <a:ext cx="2286000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4306086" y="3505200"/>
            <a:ext cx="2285214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" y="228600"/>
            <a:ext cx="1676400" cy="2743200"/>
          </a:xfrm>
        </p:spPr>
        <p:txBody>
          <a:bodyPr anchor="t" anchorCtr="0"/>
          <a:lstStyle>
            <a:lvl1pPr marL="0" marR="0" indent="0" algn="r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6629400" y="228600"/>
            <a:ext cx="1676400" cy="19050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152400" y="4724400"/>
            <a:ext cx="1676400" cy="1905000"/>
          </a:xfrm>
        </p:spPr>
        <p:txBody>
          <a:bodyPr anchor="b" anchorCtr="0"/>
          <a:lstStyle>
            <a:lvl1pPr marL="0" marR="0" indent="0" algn="r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629400" y="4724400"/>
            <a:ext cx="1676400" cy="1905000"/>
          </a:xfrm>
        </p:spPr>
        <p:txBody>
          <a:bodyPr anchor="b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4/2/2014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533400" y="685800"/>
            <a:ext cx="3653297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533400" y="6324600"/>
            <a:ext cx="3657600" cy="3048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67200" y="685800"/>
            <a:ext cx="36576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533400" y="3505200"/>
            <a:ext cx="36576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267200" y="3505200"/>
            <a:ext cx="36576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33400" y="304800"/>
            <a:ext cx="3657600" cy="3048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267200" y="6324600"/>
            <a:ext cx="3657600" cy="3048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4267200" y="304800"/>
            <a:ext cx="3657600" cy="304800"/>
          </a:xfrm>
        </p:spPr>
        <p:txBody>
          <a:bodyPr anchor="t" anchorCtr="0"/>
          <a:lstStyle>
            <a:lvl1pPr marL="0" marR="0" indent="0" algn="l">
              <a:buFontTx/>
              <a:buNone/>
              <a:defRPr sz="16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4/2/2014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Up Portrait with Larg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 noChangeAspect="1"/>
          </p:cNvSpPr>
          <p:nvPr>
            <p:ph type="pic" sz="quarter" idx="14"/>
          </p:nvPr>
        </p:nvSpPr>
        <p:spPr>
          <a:xfrm>
            <a:off x="228600" y="416356"/>
            <a:ext cx="2006651" cy="2675534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Picture Placeholder 27"/>
          <p:cNvSpPr>
            <a:spLocks noGrp="1" noChangeAspect="1"/>
          </p:cNvSpPr>
          <p:nvPr>
            <p:ph type="pic" sz="quarter" idx="31"/>
          </p:nvPr>
        </p:nvSpPr>
        <p:spPr>
          <a:xfrm>
            <a:off x="4343400" y="416356"/>
            <a:ext cx="2006651" cy="2675534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30"/>
          </p:nvPr>
        </p:nvSpPr>
        <p:spPr>
          <a:xfrm>
            <a:off x="2286000" y="416356"/>
            <a:ext cx="2006651" cy="2675534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icture Placeholder 5"/>
          <p:cNvSpPr>
            <a:spLocks noGrp="1" noChangeAspect="1"/>
          </p:cNvSpPr>
          <p:nvPr>
            <p:ph type="pic" sz="quarter" idx="32"/>
          </p:nvPr>
        </p:nvSpPr>
        <p:spPr>
          <a:xfrm>
            <a:off x="6400800" y="416356"/>
            <a:ext cx="2006651" cy="2675534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3352800"/>
            <a:ext cx="8153400" cy="3048000"/>
          </a:xfrm>
        </p:spPr>
        <p:txBody>
          <a:bodyPr anchor="t" anchorCtr="0"/>
          <a:lstStyle>
            <a:lvl1pPr marL="0" marR="0" indent="0" algn="l">
              <a:buFontTx/>
              <a:buNone/>
              <a:defRPr sz="28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33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4/2/2014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Up: 1 Portrait with 3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43292" y="257665"/>
            <a:ext cx="4764388" cy="635252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8"/>
          </p:nvPr>
        </p:nvSpPr>
        <p:spPr>
          <a:xfrm>
            <a:off x="5446340" y="257665"/>
            <a:ext cx="2670050" cy="2002536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5446340" y="2432657"/>
            <a:ext cx="2670050" cy="2002536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3"/>
          </p:nvPr>
        </p:nvSpPr>
        <p:spPr>
          <a:xfrm>
            <a:off x="5446340" y="4607649"/>
            <a:ext cx="2670050" cy="2002536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4/2/2014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Up: 3 Landscape with 2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228600" y="3429000"/>
            <a:ext cx="2070154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2438400" y="228600"/>
            <a:ext cx="5562600" cy="417195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228600" y="228600"/>
            <a:ext cx="2070154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27"/>
          </p:nvPr>
        </p:nvSpPr>
        <p:spPr>
          <a:xfrm>
            <a:off x="5257800" y="4495800"/>
            <a:ext cx="2743200" cy="20574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28"/>
          </p:nvPr>
        </p:nvSpPr>
        <p:spPr>
          <a:xfrm>
            <a:off x="2438400" y="4495800"/>
            <a:ext cx="2743200" cy="20574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4/2/2014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Up: 2 Landscape with 3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228600" y="228600"/>
            <a:ext cx="2606040" cy="347472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228600" y="3867150"/>
            <a:ext cx="39624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30"/>
          </p:nvPr>
        </p:nvSpPr>
        <p:spPr>
          <a:xfrm>
            <a:off x="4419600" y="3867150"/>
            <a:ext cx="39624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3009900" y="228600"/>
            <a:ext cx="2606040" cy="347472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8"/>
          </p:nvPr>
        </p:nvSpPr>
        <p:spPr>
          <a:xfrm>
            <a:off x="5791200" y="228600"/>
            <a:ext cx="2606040" cy="347472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4/2/2014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3"/>
          </p:nvPr>
        </p:nvSpPr>
        <p:spPr>
          <a:xfrm>
            <a:off x="2133600" y="762000"/>
            <a:ext cx="4873334" cy="48768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latinLnBrk="0">
              <a:spcBef>
                <a:spcPct val="20000"/>
              </a:spcBef>
              <a:buFontTx/>
              <a:buNone/>
              <a:defRPr sz="2000" i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133600" y="5715000"/>
            <a:ext cx="4876800" cy="8382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20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4/2/2014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Squa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3"/>
          </p:nvPr>
        </p:nvSpPr>
        <p:spPr>
          <a:xfrm>
            <a:off x="4955273" y="1371600"/>
            <a:ext cx="3198127" cy="3200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ctr" rtl="0" latinLnBrk="0">
              <a:spcBef>
                <a:spcPct val="20000"/>
              </a:spcBef>
              <a:buFontTx/>
              <a:buNone/>
              <a:defRPr sz="2400" i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1145273" y="1371600"/>
            <a:ext cx="3198127" cy="3200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latinLnBrk="0">
              <a:spcBef>
                <a:spcPct val="20000"/>
              </a:spcBef>
              <a:buFontTx/>
              <a:buNone/>
              <a:defRPr sz="2000" i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0" latinLnBrk="0">
              <a:spcBef>
                <a:spcPct val="20000"/>
              </a:spcBef>
              <a:buFontTx/>
              <a:buNone/>
            </a:pPr>
            <a:r>
              <a:rPr lang="en-US" sz="2400" i="0" smtClean="0"/>
              <a:t>Click icon to add picture</a:t>
            </a:r>
            <a:endParaRPr lang="en-US" sz="2400" i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20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l">
              <a:buFontTx/>
              <a:buNone/>
              <a:defRPr sz="20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4/2/2014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ndscap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 noChangeAspect="1"/>
          </p:cNvSpPr>
          <p:nvPr>
            <p:ph type="pic" sz="quarter" idx="10"/>
          </p:nvPr>
        </p:nvSpPr>
        <p:spPr>
          <a:xfrm>
            <a:off x="533400" y="218390"/>
            <a:ext cx="7467600" cy="56007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t"/>
          <a:lstStyle>
            <a:lvl1pPr marL="0" indent="0" algn="ctr" rtl="0" latinLnBrk="0">
              <a:spcBef>
                <a:spcPct val="20000"/>
              </a:spcBef>
              <a:def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5943600"/>
            <a:ext cx="7467600" cy="762000"/>
          </a:xfrm>
        </p:spPr>
        <p:txBody>
          <a:bodyPr anchor="t" anchorCtr="0"/>
          <a:lstStyle>
            <a:lvl1pPr marL="0" marR="0" indent="0" algn="r">
              <a:buFontTx/>
              <a:buNone/>
              <a:defRPr sz="2400" i="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4/2/2014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228600" y="1524000"/>
            <a:ext cx="82296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ctr" rtl="0" latinLnBrk="0">
              <a:spcBef>
                <a:spcPct val="20000"/>
              </a:spcBef>
              <a:buFontTx/>
              <a:buNone/>
              <a:defRPr sz="2000" i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0" latinLnBrk="0">
              <a:buFontTx/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4343400"/>
            <a:ext cx="8229600" cy="1676400"/>
          </a:xfrm>
        </p:spPr>
        <p:txBody>
          <a:bodyPr tIns="91440" rIns="9144" bIns="91440" anchor="t"/>
          <a:lstStyle>
            <a:lvl1pPr marL="0" marR="0" indent="0" algn="r">
              <a:buFontTx/>
              <a:buNone/>
              <a:defRPr sz="20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dt" sz="half" idx="32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4/2/2014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68B50E-0B48-4566-8609-C51CF752A7DF}" type="datetimeFigureOut">
              <a:rPr lang="en-US" smtClean="0"/>
              <a:pPr/>
              <a:t>4/2/2014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68B50E-0B48-4566-8609-C51CF752A7DF}" type="datetimeFigureOut">
              <a:rPr lang="en-US" smtClean="0"/>
              <a:pPr/>
              <a:t>4/2/2014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1CD2F82-30F3-4F10-A5E1-35065747DA30}" type="datetime1">
              <a:rPr lang="id-ID" smtClean="0"/>
              <a:pPr/>
              <a:t>02/04/2014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F1351E-6AA2-4F14-962E-D8267DE6A2B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47588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A0A15C-46AA-4068-AD37-61CCD91B7C07}" type="datetime1">
              <a:rPr lang="id-ID" smtClean="0"/>
              <a:pPr/>
              <a:t>02/04/2014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F1351E-6AA2-4F14-962E-D8267DE6A2B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882892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304800" y="228600"/>
            <a:ext cx="4754880" cy="63246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marL="0" indent="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105400" y="228600"/>
            <a:ext cx="3200400" cy="3810000"/>
          </a:xfrm>
        </p:spPr>
        <p:txBody>
          <a:bodyPr tIns="91440" bIns="91440" anchor="t"/>
          <a:lstStyle>
            <a:lvl1pPr marL="0" marR="0" indent="0" algn="l">
              <a:buFontTx/>
              <a:buNone/>
              <a:defRPr sz="20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4/2/2014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ndscap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t"/>
          <a:lstStyle>
            <a:extLst/>
          </a:lstStyle>
          <a:p>
            <a:pPr marL="0" marR="0" indent="0" algn="ctr">
              <a:buFontTx/>
              <a:buNone/>
            </a:pPr>
            <a:r>
              <a:rPr lang="en-US" i="0" dirty="0" smtClean="0"/>
              <a:t>Click icon to add full page picture</a:t>
            </a:r>
            <a:endParaRPr lang="en-US" i="0" baseline="0" dirty="0" smtClean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4/2/2014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bum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rot="16200000">
            <a:off x="5315559" y="3268980"/>
            <a:ext cx="6858000" cy="320040"/>
          </a:xfrm>
          <a:prstGeom prst="rect">
            <a:avLst/>
          </a:prstGeom>
          <a:solidFill>
            <a:schemeClr val="accent5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 rot="16200000">
            <a:off x="5628132" y="3341399"/>
            <a:ext cx="6858000" cy="173736"/>
          </a:xfrm>
          <a:prstGeom prst="rect">
            <a:avLst/>
          </a:prstGeom>
          <a:solidFill>
            <a:schemeClr val="accent3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8895749" y="-733"/>
            <a:ext cx="76200" cy="6858000"/>
          </a:xfrm>
          <a:prstGeom prst="rect">
            <a:avLst/>
          </a:prstGeom>
          <a:solidFill>
            <a:schemeClr val="accent6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35429" y="2146300"/>
            <a:ext cx="2362200" cy="2197100"/>
          </a:xfrm>
          <a:solidFill>
            <a:schemeClr val="bg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/>
          <a:lstStyle>
            <a:lvl1pPr marL="0" indent="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 rot="10800000" flipV="1">
            <a:off x="435429" y="6172200"/>
            <a:ext cx="7086600" cy="685800"/>
          </a:xfrm>
          <a:prstGeom prst="rect">
            <a:avLst/>
          </a:prstGeom>
          <a:solidFill>
            <a:schemeClr val="accent5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35429" y="0"/>
            <a:ext cx="7086600" cy="1981200"/>
          </a:xfrm>
          <a:prstGeom prst="rect">
            <a:avLst/>
          </a:prstGeom>
          <a:solidFill>
            <a:schemeClr val="accent5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35429" y="5791200"/>
            <a:ext cx="7086600" cy="381000"/>
          </a:xfrm>
          <a:solidFill>
            <a:schemeClr val="accent3"/>
          </a:solidFill>
        </p:spPr>
        <p:txBody>
          <a:bodyPr vert="horz" anchor="ctr"/>
          <a:lstStyle>
            <a:lvl1pPr marL="0" indent="0" algn="l">
              <a:buFontTx/>
              <a:buNone/>
              <a:defRPr sz="1200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435429" y="4495800"/>
            <a:ext cx="7086600" cy="1295400"/>
          </a:xfrm>
          <a:solidFill>
            <a:schemeClr val="accent6"/>
          </a:solidFill>
        </p:spPr>
        <p:txBody>
          <a:bodyPr vert="horz" anchor="ctr"/>
          <a:lstStyle>
            <a:lvl1pPr marL="0" indent="0" algn="l">
              <a:buFontTx/>
              <a:buNone/>
              <a:defRPr sz="3200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8"/>
          </p:nvPr>
        </p:nvSpPr>
        <p:spPr>
          <a:xfrm>
            <a:off x="2950029" y="2133600"/>
            <a:ext cx="2209800" cy="2209800"/>
          </a:xfrm>
          <a:solidFill>
            <a:schemeClr val="bg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marL="0" indent="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5312229" y="2133600"/>
            <a:ext cx="2209800" cy="2209800"/>
          </a:xfrm>
          <a:solidFill>
            <a:schemeClr val="bg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marL="0" indent="0" algn="ctr" rtl="0" latinLnBrk="0">
              <a:spcBef>
                <a:spcPct val="20000"/>
              </a:spcBef>
              <a:buFontTx/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7"/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4/2/2014</a:t>
            </a:fld>
            <a:endParaRPr lang="en-US" dirty="0"/>
          </a:p>
        </p:txBody>
      </p:sp>
      <p:sp>
        <p:nvSpPr>
          <p:cNvPr id="20" name="Rectangle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 noChangeAspect="1"/>
          </p:cNvSpPr>
          <p:nvPr>
            <p:ph type="pic" sz="quarter" idx="10"/>
          </p:nvPr>
        </p:nvSpPr>
        <p:spPr>
          <a:xfrm>
            <a:off x="4341047" y="533400"/>
            <a:ext cx="3431353" cy="4575141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t"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Picture Placeholder 30"/>
          <p:cNvSpPr>
            <a:spLocks noGrp="1" noChangeAspect="1"/>
          </p:cNvSpPr>
          <p:nvPr>
            <p:ph type="pic" sz="quarter" idx="11"/>
          </p:nvPr>
        </p:nvSpPr>
        <p:spPr>
          <a:xfrm>
            <a:off x="685800" y="533400"/>
            <a:ext cx="3429000" cy="45720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t"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5257800"/>
            <a:ext cx="3429000" cy="1219200"/>
          </a:xfrm>
        </p:spPr>
        <p:txBody>
          <a:bodyPr anchor="t"/>
          <a:lstStyle>
            <a:lvl1pPr marL="0" marR="0" indent="0" algn="r">
              <a:buFontTx/>
              <a:buNone/>
              <a:defRPr sz="18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343400" y="5257800"/>
            <a:ext cx="3429000" cy="1219200"/>
          </a:xfrm>
        </p:spPr>
        <p:txBody>
          <a:bodyPr anchor="t"/>
          <a:lstStyle>
            <a:lvl1pPr marL="0" marR="0" indent="0" algn="r">
              <a:buFontTx/>
              <a:buNone/>
              <a:defRPr sz="18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4/2/2014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Landscap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 noChangeAspect="1"/>
          </p:cNvSpPr>
          <p:nvPr>
            <p:ph type="pic" sz="quarter" idx="13"/>
          </p:nvPr>
        </p:nvSpPr>
        <p:spPr>
          <a:xfrm>
            <a:off x="4343400" y="1085850"/>
            <a:ext cx="4038600" cy="302895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4"/>
          </p:nvPr>
        </p:nvSpPr>
        <p:spPr>
          <a:xfrm>
            <a:off x="152400" y="1085850"/>
            <a:ext cx="4038600" cy="302895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" y="4267200"/>
            <a:ext cx="4038600" cy="1066800"/>
          </a:xfrm>
        </p:spPr>
        <p:txBody>
          <a:bodyPr anchor="t"/>
          <a:lstStyle>
            <a:lvl1pPr marL="0" marR="0" indent="0" algn="r">
              <a:buFontTx/>
              <a:buNone/>
              <a:defRPr sz="18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 hasCustomPrompt="1"/>
          </p:nvPr>
        </p:nvSpPr>
        <p:spPr>
          <a:xfrm>
            <a:off x="4343400" y="4267200"/>
            <a:ext cx="4038600" cy="1066800"/>
          </a:xfrm>
        </p:spPr>
        <p:txBody>
          <a:bodyPr anchor="t"/>
          <a:lstStyle>
            <a:lvl1pPr marL="0" marR="0" indent="0" algn="r">
              <a:buFontTx/>
              <a:buNone/>
              <a:defRPr sz="18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4/2/2014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 Mixed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 noChangeAspect="1"/>
          </p:cNvSpPr>
          <p:nvPr>
            <p:ph type="pic" sz="quarter" idx="11"/>
          </p:nvPr>
        </p:nvSpPr>
        <p:spPr>
          <a:xfrm>
            <a:off x="4724401" y="225552"/>
            <a:ext cx="3694176" cy="2770632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Picture Placeholder 20"/>
          <p:cNvSpPr>
            <a:spLocks noGrp="1" noChangeAspect="1"/>
          </p:cNvSpPr>
          <p:nvPr>
            <p:ph type="pic" sz="quarter" idx="12"/>
          </p:nvPr>
        </p:nvSpPr>
        <p:spPr>
          <a:xfrm>
            <a:off x="152400" y="222504"/>
            <a:ext cx="4368557" cy="5824743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724400" y="3124200"/>
            <a:ext cx="3694177" cy="2983987"/>
          </a:xfrm>
        </p:spPr>
        <p:txBody>
          <a:bodyPr anchor="t" anchorCtr="0"/>
          <a:lstStyle>
            <a:lvl1pPr marL="0" marR="0" indent="0" algn="l">
              <a:buFontTx/>
              <a:buNone/>
              <a:defRPr sz="2000" i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4/2/2014</a:t>
            </a:fld>
            <a:endParaRPr lang="en-US" dirty="0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 Portrait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533400"/>
            <a:ext cx="2590800" cy="3454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Picture Placeholder 28"/>
          <p:cNvSpPr>
            <a:spLocks noGrp="1" noChangeAspect="1"/>
          </p:cNvSpPr>
          <p:nvPr>
            <p:ph type="pic" sz="quarter" idx="11"/>
          </p:nvPr>
        </p:nvSpPr>
        <p:spPr>
          <a:xfrm>
            <a:off x="3048000" y="533400"/>
            <a:ext cx="2590800" cy="3454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5867400" y="533400"/>
            <a:ext cx="2590800" cy="3454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ctr" rtl="0" latinLnBrk="0">
              <a:spcBef>
                <a:spcPct val="20000"/>
              </a:spcBef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0" latinLnBrk="0">
              <a:spcBef>
                <a:spcPct val="20000"/>
              </a:spcBef>
              <a:buFontTx/>
              <a:buNone/>
            </a:pPr>
            <a:r>
              <a:rPr lang="en-US" sz="200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lang="en-US" sz="20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343400"/>
            <a:ext cx="2590800" cy="1676400"/>
          </a:xfrm>
        </p:spPr>
        <p:txBody>
          <a:bodyPr anchor="t" anchorCtr="0">
            <a:noAutofit/>
          </a:bodyPr>
          <a:lstStyle>
            <a:lvl1pPr marL="0" marR="0" indent="0" algn="l">
              <a:buFontTx/>
              <a:buNone/>
              <a:defRPr sz="20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0" y="4343400"/>
            <a:ext cx="2590800" cy="1676400"/>
          </a:xfrm>
        </p:spPr>
        <p:txBody>
          <a:bodyPr anchor="t" anchorCtr="0">
            <a:noAutofit/>
          </a:bodyPr>
          <a:lstStyle>
            <a:lvl1pPr marL="0" marR="0" indent="0" algn="l">
              <a:buFontTx/>
              <a:buNone/>
              <a:defRPr sz="20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867400" y="4343400"/>
            <a:ext cx="2590800" cy="1676400"/>
          </a:xfrm>
        </p:spPr>
        <p:txBody>
          <a:bodyPr anchor="t" anchorCtr="0">
            <a:noAutofit/>
          </a:bodyPr>
          <a:lstStyle>
            <a:lvl1pPr marL="0" marR="0" indent="0" algn="l">
              <a:buFontTx/>
              <a:buNone/>
              <a:defRPr sz="2000" baseline="0"/>
            </a:lvl1pPr>
            <a:extLst/>
          </a:lstStyle>
          <a:p>
            <a:pPr lvl="0"/>
            <a:r>
              <a:rPr lang="en-US" dirty="0" smtClean="0"/>
              <a:t>Click to add caption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8889273" y="0"/>
            <a:ext cx="76200" cy="6858000"/>
          </a:xfrm>
          <a:prstGeom prst="rect">
            <a:avLst/>
          </a:prstGeom>
          <a:solidFill>
            <a:schemeClr val="accent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9" name="Rectangle 8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4/2/2014</a:t>
            </a:fld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extLst/>
          </a:lstStyle>
          <a:p>
            <a:fld id="{8A4431D5-1B33-458B-8AFD-CECCB0FA18CB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16200000">
            <a:off x="5315559" y="3268980"/>
            <a:ext cx="6858000" cy="320040"/>
          </a:xfrm>
          <a:prstGeom prst="rect">
            <a:avLst/>
          </a:prstGeom>
          <a:solidFill>
            <a:schemeClr val="accent6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5628132" y="3341399"/>
            <a:ext cx="6858000" cy="173736"/>
          </a:xfrm>
          <a:prstGeom prst="rect">
            <a:avLst/>
          </a:prstGeom>
          <a:solidFill>
            <a:schemeClr val="accent3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7848600" cy="4525963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696200" y="1012825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  <a:extLst/>
          </a:lstStyle>
          <a:p>
            <a:pPr algn="r"/>
            <a:fld id="{9668B50E-0B48-4566-8609-C51CF752A7DF}" type="datetimeFigureOut">
              <a:rPr lang="en-US" smtClean="0">
                <a:solidFill>
                  <a:schemeClr val="bg1"/>
                </a:solidFill>
              </a:rPr>
              <a:pPr algn="r"/>
              <a:t>4/2/2014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62800" y="3832226"/>
            <a:ext cx="3200400" cy="365125"/>
          </a:xfrm>
          <a:prstGeom prst="rect">
            <a:avLst/>
          </a:prstGeom>
        </p:spPr>
        <p:txBody>
          <a:bodyPr vert="horz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  <a:extLst/>
          </a:lstStyle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5400000">
            <a:off x="8278813" y="5962650"/>
            <a:ext cx="968375" cy="365125"/>
          </a:xfrm>
          <a:prstGeom prst="rect">
            <a:avLst/>
          </a:prstGeom>
        </p:spPr>
        <p:txBody>
          <a:bodyPr vert="horz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  <a:extLst/>
          </a:lstStyle>
          <a:p>
            <a:fld id="{8A4431D5-1B33-458B-8AFD-CECCB0FA18CB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95749" y="-733"/>
            <a:ext cx="76200" cy="6858000"/>
          </a:xfrm>
          <a:prstGeom prst="rect">
            <a:avLst/>
          </a:prstGeom>
          <a:solidFill>
            <a:schemeClr val="accent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42900" indent="-342900" algn="l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9.tiff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2.jpeg"/><Relationship Id="rId7" Type="http://schemas.openxmlformats.org/officeDocument/2006/relationships/image" Target="../media/image30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0.png"/><Relationship Id="rId4" Type="http://schemas.openxmlformats.org/officeDocument/2006/relationships/image" Target="../media/image49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0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2.emf"/><Relationship Id="rId7" Type="http://schemas.openxmlformats.org/officeDocument/2006/relationships/image" Target="../media/image65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4.emf"/><Relationship Id="rId5" Type="http://schemas.openxmlformats.org/officeDocument/2006/relationships/image" Target="../media/image18.emf"/><Relationship Id="rId4" Type="http://schemas.openxmlformats.org/officeDocument/2006/relationships/image" Target="../media/image6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image" Target="../media/image81.emf"/><Relationship Id="rId7" Type="http://schemas.openxmlformats.org/officeDocument/2006/relationships/image" Target="../media/image85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9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0178459.jpg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/>
          <a:srcRect l="6255" r="6255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endParaRPr lang="en-AU" sz="2400" b="1" dirty="0" smtClean="0"/>
          </a:p>
          <a:p>
            <a:pPr>
              <a:spcBef>
                <a:spcPts val="0"/>
              </a:spcBef>
            </a:pPr>
            <a:endParaRPr lang="en-AU" sz="2400" b="1" dirty="0"/>
          </a:p>
          <a:p>
            <a:pPr>
              <a:spcBef>
                <a:spcPts val="0"/>
              </a:spcBef>
            </a:pPr>
            <a:r>
              <a:rPr lang="id-ID" sz="2400" b="1" dirty="0" smtClean="0"/>
              <a:t>Pengolahan Citra</a:t>
            </a:r>
            <a:r>
              <a:rPr lang="en-US" sz="2400" b="1" dirty="0" smtClean="0"/>
              <a:t> - </a:t>
            </a:r>
            <a:r>
              <a:rPr lang="en-US" sz="2400" b="1" dirty="0" err="1" smtClean="0"/>
              <a:t>Pertemuan</a:t>
            </a:r>
            <a:r>
              <a:rPr lang="en-US" sz="2400" b="1" dirty="0" smtClean="0"/>
              <a:t> </a:t>
            </a:r>
            <a:r>
              <a:rPr lang="en-US" sz="2400" b="1" dirty="0" smtClean="0"/>
              <a:t>V </a:t>
            </a:r>
            <a:r>
              <a:rPr lang="en-US" sz="2400" b="1" dirty="0" smtClean="0"/>
              <a:t>– </a:t>
            </a:r>
            <a:r>
              <a:rPr lang="en-US" sz="2400" b="1" dirty="0" smtClean="0"/>
              <a:t>Domain </a:t>
            </a:r>
            <a:r>
              <a:rPr lang="en-US" sz="2400" b="1" dirty="0" err="1" smtClean="0"/>
              <a:t>Frekuensi</a:t>
            </a:r>
            <a:endParaRPr lang="en-US" sz="2400" b="1" dirty="0" smtClean="0"/>
          </a:p>
          <a:p>
            <a:pPr>
              <a:spcBef>
                <a:spcPts val="0"/>
              </a:spcBef>
            </a:pPr>
            <a:r>
              <a:rPr lang="en-US" sz="2400" dirty="0"/>
              <a:t>Nana </a:t>
            </a:r>
            <a:r>
              <a:rPr lang="en-US" sz="2400" dirty="0" err="1" smtClean="0"/>
              <a:t>Ramadijanti</a:t>
            </a:r>
            <a:endParaRPr lang="en-US" sz="2400" dirty="0" smtClean="0"/>
          </a:p>
          <a:p>
            <a:pPr>
              <a:spcBef>
                <a:spcPts val="0"/>
              </a:spcBef>
            </a:pPr>
            <a:r>
              <a:rPr lang="id-ID" sz="1600" dirty="0"/>
              <a:t>Politeknik Elektronika Negeri Surabaya</a:t>
            </a:r>
            <a:endParaRPr lang="en-US" sz="1600" dirty="0"/>
          </a:p>
          <a:p>
            <a:pPr>
              <a:spcBef>
                <a:spcPts val="0"/>
              </a:spcBef>
            </a:pPr>
            <a:endParaRPr lang="id-ID" sz="2400" dirty="0"/>
          </a:p>
          <a:p>
            <a:pPr>
              <a:spcBef>
                <a:spcPts val="0"/>
              </a:spcBef>
            </a:pPr>
            <a:endParaRPr lang="en-US" sz="3200" b="1" dirty="0"/>
          </a:p>
        </p:txBody>
      </p:sp>
      <p:pic>
        <p:nvPicPr>
          <p:cNvPr id="6" name="Picture 4" descr="C:\Users\User\Pictures\Logo_PENS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4437112"/>
            <a:ext cx="1219200" cy="91439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ex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Spektrum</a:t>
            </a:r>
            <a:r>
              <a:rPr lang="en-US" dirty="0" smtClean="0"/>
              <a:t> Fourier Citra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10</a:t>
            </a:fld>
            <a:endParaRPr lang="id-ID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685800"/>
            <a:ext cx="3657600" cy="315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2532" y="3657600"/>
            <a:ext cx="3671868" cy="316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1150" y="3657600"/>
            <a:ext cx="3676650" cy="3168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152400" y="1371600"/>
            <a:ext cx="2514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&gt;&gt; </a:t>
            </a:r>
            <a:r>
              <a:rPr lang="id-ID" sz="1600" dirty="0" smtClean="0"/>
              <a:t>f = imread('rice.tif');</a:t>
            </a:r>
          </a:p>
          <a:p>
            <a:r>
              <a:rPr lang="en-US" sz="1600" dirty="0" smtClean="0"/>
              <a:t>&gt;&gt; </a:t>
            </a:r>
            <a:r>
              <a:rPr lang="id-ID" sz="1600" dirty="0" smtClean="0"/>
              <a:t>f = im2double(f);</a:t>
            </a:r>
          </a:p>
          <a:p>
            <a:r>
              <a:rPr lang="en-US" sz="1600" dirty="0" smtClean="0"/>
              <a:t>&gt;&gt; </a:t>
            </a:r>
            <a:r>
              <a:rPr lang="id-ID" sz="1600" dirty="0" smtClean="0"/>
              <a:t>F = fft2(f);</a:t>
            </a:r>
          </a:p>
          <a:p>
            <a:r>
              <a:rPr lang="en-US" sz="1600" dirty="0" smtClean="0"/>
              <a:t>&gt;&gt; </a:t>
            </a:r>
            <a:r>
              <a:rPr lang="id-ID" sz="1600" dirty="0" smtClean="0"/>
              <a:t>figure, imshow(F);</a:t>
            </a:r>
          </a:p>
          <a:p>
            <a:r>
              <a:rPr lang="en-US" sz="1600" dirty="0" smtClean="0"/>
              <a:t>&gt;&gt; </a:t>
            </a:r>
            <a:r>
              <a:rPr lang="id-ID" sz="1600" dirty="0" smtClean="0"/>
              <a:t>F2 = log(1+abs(F));</a:t>
            </a:r>
          </a:p>
          <a:p>
            <a:r>
              <a:rPr lang="en-US" sz="1600" dirty="0" smtClean="0"/>
              <a:t>&gt;&gt; </a:t>
            </a:r>
            <a:r>
              <a:rPr lang="id-ID" sz="1600" dirty="0" smtClean="0"/>
              <a:t>figure, imshow(F2,[ ]);</a:t>
            </a:r>
          </a:p>
          <a:p>
            <a:r>
              <a:rPr lang="en-US" sz="1600" dirty="0" smtClean="0"/>
              <a:t>&gt;&gt; </a:t>
            </a:r>
            <a:r>
              <a:rPr lang="id-ID" sz="1600" dirty="0" smtClean="0"/>
              <a:t>Fs = fftshift(F2);</a:t>
            </a:r>
          </a:p>
          <a:p>
            <a:r>
              <a:rPr lang="en-US" sz="1600" dirty="0" smtClean="0"/>
              <a:t>&gt;&gt; </a:t>
            </a:r>
            <a:r>
              <a:rPr lang="id-ID" sz="1600" dirty="0" smtClean="0"/>
              <a:t>figure, imshow(Fs,[ ]);</a:t>
            </a:r>
            <a:endParaRPr lang="en-US" sz="1600" dirty="0" smtClean="0"/>
          </a:p>
          <a:p>
            <a:r>
              <a:rPr lang="en-US" sz="1600" dirty="0" smtClean="0"/>
              <a:t>&gt;&gt; f2 = ifft2(F);</a:t>
            </a:r>
            <a:endParaRPr lang="id-ID" sz="1600" dirty="0"/>
          </a:p>
        </p:txBody>
      </p:sp>
      <p:sp>
        <p:nvSpPr>
          <p:cNvPr id="9" name="Rectangle 8"/>
          <p:cNvSpPr/>
          <p:nvPr/>
        </p:nvSpPr>
        <p:spPr>
          <a:xfrm>
            <a:off x="6172200" y="3429000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Spektrum</a:t>
            </a:r>
            <a:r>
              <a:rPr lang="en-US" dirty="0" smtClean="0"/>
              <a:t> </a:t>
            </a:r>
            <a:r>
              <a:rPr lang="en-US" dirty="0" err="1" smtClean="0"/>
              <a:t>asli</a:t>
            </a:r>
            <a:endParaRPr lang="id-ID" dirty="0"/>
          </a:p>
        </p:txBody>
      </p:sp>
      <p:sp>
        <p:nvSpPr>
          <p:cNvPr id="10" name="Rectangle 9"/>
          <p:cNvSpPr/>
          <p:nvPr/>
        </p:nvSpPr>
        <p:spPr>
          <a:xfrm>
            <a:off x="838200" y="6400800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Spektrum</a:t>
            </a:r>
            <a:r>
              <a:rPr lang="en-US" dirty="0" smtClean="0"/>
              <a:t> </a:t>
            </a: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-enhance </a:t>
            </a:r>
            <a:r>
              <a:rPr lang="en-US" dirty="0" err="1" smtClean="0"/>
              <a:t>dengan</a:t>
            </a:r>
            <a:r>
              <a:rPr lang="en-US" dirty="0" smtClean="0"/>
              <a:t> log</a:t>
            </a:r>
            <a:endParaRPr lang="id-ID" dirty="0"/>
          </a:p>
        </p:txBody>
      </p:sp>
      <p:sp>
        <p:nvSpPr>
          <p:cNvPr id="11" name="Rectangle 10"/>
          <p:cNvSpPr/>
          <p:nvPr/>
        </p:nvSpPr>
        <p:spPr>
          <a:xfrm>
            <a:off x="5334000" y="6400800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digeser</a:t>
            </a:r>
            <a:r>
              <a:rPr lang="en-US" dirty="0" smtClean="0"/>
              <a:t> (</a:t>
            </a:r>
            <a:r>
              <a:rPr lang="en-US" dirty="0" err="1" smtClean="0"/>
              <a:t>memusatkan</a:t>
            </a:r>
            <a:r>
              <a:rPr lang="en-US" dirty="0" smtClean="0"/>
              <a:t> origin)</a:t>
            </a:r>
            <a:endParaRPr lang="id-ID" dirty="0"/>
          </a:p>
        </p:txBody>
      </p:sp>
      <p:sp>
        <p:nvSpPr>
          <p:cNvPr id="12" name="Rectangle 11"/>
          <p:cNvSpPr/>
          <p:nvPr/>
        </p:nvSpPr>
        <p:spPr>
          <a:xfrm>
            <a:off x="4419600" y="4340423"/>
            <a:ext cx="1576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Frekuensi</a:t>
            </a:r>
            <a:r>
              <a:rPr lang="en-US" sz="1400" dirty="0" smtClean="0"/>
              <a:t> </a:t>
            </a:r>
            <a:r>
              <a:rPr lang="en-US" sz="1400" dirty="0" err="1" smtClean="0"/>
              <a:t>rendah</a:t>
            </a:r>
            <a:endParaRPr lang="id-ID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rot="16200000" flipV="1">
            <a:off x="4076700" y="4076700"/>
            <a:ext cx="533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>
            <a:off x="3390900" y="5295900"/>
            <a:ext cx="1905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04800" y="4114800"/>
            <a:ext cx="99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Frekuensi</a:t>
            </a:r>
            <a:r>
              <a:rPr lang="en-US" sz="1400" dirty="0" smtClean="0"/>
              <a:t> </a:t>
            </a:r>
            <a:r>
              <a:rPr lang="en-US" sz="1400" dirty="0" err="1" smtClean="0"/>
              <a:t>tinggi</a:t>
            </a:r>
            <a:endParaRPr lang="id-ID" sz="14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43000" y="4495800"/>
            <a:ext cx="18288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671639" y="4953000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Origin</a:t>
            </a:r>
            <a:endParaRPr lang="id-ID" sz="1400" dirty="0"/>
          </a:p>
        </p:txBody>
      </p:sp>
      <p:cxnSp>
        <p:nvCxnSpPr>
          <p:cNvPr id="22" name="Straight Arrow Connector 21"/>
          <p:cNvCxnSpPr>
            <a:stCxn id="20" idx="3"/>
          </p:cNvCxnSpPr>
          <p:nvPr/>
        </p:nvCxnSpPr>
        <p:spPr>
          <a:xfrm>
            <a:off x="5334000" y="5106889"/>
            <a:ext cx="1905000" cy="74711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rice.t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876300"/>
            <a:ext cx="2552700" cy="25527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446716" y="3429000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Citra </a:t>
            </a:r>
            <a:r>
              <a:rPr lang="en-US" dirty="0" err="1" smtClean="0"/>
              <a:t>asli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89858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1" name="Rectangle 5"/>
          <p:cNvSpPr>
            <a:spLocks noChangeArrowheads="1"/>
          </p:cNvSpPr>
          <p:nvPr/>
        </p:nvSpPr>
        <p:spPr bwMode="auto">
          <a:xfrm>
            <a:off x="952500" y="2133600"/>
            <a:ext cx="7239000" cy="3429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990600"/>
            <a:ext cx="8839200" cy="7239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2D Fourier </a:t>
            </a:r>
            <a:r>
              <a:rPr lang="en-US" dirty="0"/>
              <a:t>Transform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2895600"/>
            <a:ext cx="6858000" cy="2514600"/>
          </a:xfrm>
        </p:spPr>
        <p:txBody>
          <a:bodyPr>
            <a:normAutofit fontScale="92500" lnSpcReduction="20000"/>
          </a:bodyPr>
          <a:lstStyle/>
          <a:p>
            <a:endParaRPr lang="en-AU" sz="2400" dirty="0"/>
          </a:p>
          <a:p>
            <a:r>
              <a:rPr lang="en-AU" sz="2400" dirty="0" err="1"/>
              <a:t>Menjelaskan</a:t>
            </a:r>
            <a:r>
              <a:rPr lang="en-AU" sz="2400" dirty="0"/>
              <a:t> </a:t>
            </a:r>
            <a:r>
              <a:rPr lang="en-AU" sz="2400" dirty="0" err="1"/>
              <a:t>mengapa</a:t>
            </a:r>
            <a:r>
              <a:rPr lang="en-AU" sz="2400" dirty="0"/>
              <a:t> down-sampling </a:t>
            </a:r>
            <a:r>
              <a:rPr lang="en-AU" sz="2400" dirty="0" err="1"/>
              <a:t>dapat</a:t>
            </a:r>
            <a:r>
              <a:rPr lang="en-AU" sz="2400" dirty="0"/>
              <a:t> </a:t>
            </a:r>
            <a:r>
              <a:rPr lang="en-AU" sz="2400" dirty="0" err="1"/>
              <a:t>menambahkan</a:t>
            </a:r>
            <a:r>
              <a:rPr lang="en-AU" sz="2400" dirty="0"/>
              <a:t> </a:t>
            </a:r>
            <a:r>
              <a:rPr lang="en-AU" sz="2400" dirty="0" err="1"/>
              <a:t>distorsi</a:t>
            </a:r>
            <a:r>
              <a:rPr lang="en-AU" sz="2400" dirty="0"/>
              <a:t> </a:t>
            </a:r>
            <a:r>
              <a:rPr lang="en-AU" sz="2400" dirty="0" err="1"/>
              <a:t>ke</a:t>
            </a:r>
            <a:r>
              <a:rPr lang="en-AU" sz="2400" dirty="0"/>
              <a:t> </a:t>
            </a:r>
            <a:r>
              <a:rPr lang="en-AU" sz="2400" dirty="0" err="1"/>
              <a:t>foto</a:t>
            </a:r>
            <a:r>
              <a:rPr lang="en-AU" sz="2400" dirty="0"/>
              <a:t> </a:t>
            </a:r>
            <a:r>
              <a:rPr lang="en-AU" sz="2400" dirty="0" err="1"/>
              <a:t>dan</a:t>
            </a:r>
            <a:r>
              <a:rPr lang="en-AU" sz="2400" dirty="0"/>
              <a:t> </a:t>
            </a:r>
            <a:r>
              <a:rPr lang="en-AU" sz="2400" dirty="0" err="1"/>
              <a:t>menunjukkan</a:t>
            </a:r>
            <a:r>
              <a:rPr lang="en-AU" sz="2400" dirty="0"/>
              <a:t> </a:t>
            </a:r>
            <a:r>
              <a:rPr lang="en-AU" sz="2400" dirty="0" err="1"/>
              <a:t>bagaimana</a:t>
            </a:r>
            <a:r>
              <a:rPr lang="en-AU" sz="2400" dirty="0"/>
              <a:t> </a:t>
            </a:r>
            <a:r>
              <a:rPr lang="en-AU" sz="2400" dirty="0" err="1"/>
              <a:t>untuk</a:t>
            </a:r>
            <a:r>
              <a:rPr lang="en-AU" sz="2400" dirty="0"/>
              <a:t> </a:t>
            </a:r>
            <a:r>
              <a:rPr lang="en-AU" sz="2400" dirty="0" err="1"/>
              <a:t>menghindarinya</a:t>
            </a:r>
            <a:r>
              <a:rPr lang="en-AU" sz="2400" dirty="0"/>
              <a:t>. </a:t>
            </a:r>
            <a:endParaRPr lang="en-AU" sz="2400" dirty="0" smtClean="0"/>
          </a:p>
          <a:p>
            <a:r>
              <a:rPr lang="en-AU" sz="2400" dirty="0" err="1" smtClean="0"/>
              <a:t>Berguna</a:t>
            </a:r>
            <a:r>
              <a:rPr lang="en-AU" sz="2400" dirty="0" smtClean="0"/>
              <a:t> </a:t>
            </a:r>
            <a:r>
              <a:rPr lang="en-AU" sz="2400" dirty="0" err="1"/>
              <a:t>untuk</a:t>
            </a:r>
            <a:r>
              <a:rPr lang="en-AU" sz="2400" dirty="0"/>
              <a:t> </a:t>
            </a:r>
            <a:r>
              <a:rPr lang="en-AU" sz="2400" dirty="0" err="1"/>
              <a:t>beberapa</a:t>
            </a:r>
            <a:r>
              <a:rPr lang="en-AU" sz="2400" dirty="0"/>
              <a:t> </a:t>
            </a:r>
            <a:r>
              <a:rPr lang="en-AU" sz="2400" dirty="0" err="1"/>
              <a:t>jenis</a:t>
            </a:r>
            <a:r>
              <a:rPr lang="en-AU" sz="2400" dirty="0"/>
              <a:t> </a:t>
            </a:r>
            <a:r>
              <a:rPr lang="en-AU" sz="2400" dirty="0" err="1" smtClean="0"/>
              <a:t>reduksi</a:t>
            </a:r>
            <a:r>
              <a:rPr lang="en-AU" sz="2400" dirty="0" smtClean="0"/>
              <a:t> noise, </a:t>
            </a:r>
            <a:r>
              <a:rPr lang="en-AU" sz="2400" dirty="0" err="1"/>
              <a:t>deblurring</a:t>
            </a:r>
            <a:r>
              <a:rPr lang="en-AU" sz="2400" dirty="0"/>
              <a:t>, </a:t>
            </a:r>
            <a:r>
              <a:rPr lang="en-AU" sz="2400" dirty="0" err="1"/>
              <a:t>dan</a:t>
            </a:r>
            <a:r>
              <a:rPr lang="en-AU" sz="2400" dirty="0"/>
              <a:t> </a:t>
            </a:r>
            <a:r>
              <a:rPr lang="en-AU" sz="2400" dirty="0" err="1"/>
              <a:t>jenis-jenis</a:t>
            </a:r>
            <a:r>
              <a:rPr lang="en-AU" sz="2400" dirty="0"/>
              <a:t> </a:t>
            </a:r>
            <a:r>
              <a:rPr lang="en-AU" sz="2400" dirty="0" err="1"/>
              <a:t>restorasi</a:t>
            </a:r>
            <a:r>
              <a:rPr lang="en-AU" sz="2400" dirty="0"/>
              <a:t> </a:t>
            </a:r>
            <a:r>
              <a:rPr lang="en-AU" sz="2400" dirty="0" err="1"/>
              <a:t>citra</a:t>
            </a:r>
            <a:r>
              <a:rPr lang="en-AU" sz="2400" dirty="0"/>
              <a:t>. </a:t>
            </a:r>
            <a:endParaRPr lang="en-AU" sz="2400" dirty="0" smtClean="0"/>
          </a:p>
          <a:p>
            <a:r>
              <a:rPr lang="en-AU" sz="2400" dirty="0" err="1" smtClean="0"/>
              <a:t>Untuk</a:t>
            </a:r>
            <a:r>
              <a:rPr lang="en-AU" sz="2400" dirty="0" smtClean="0"/>
              <a:t> </a:t>
            </a:r>
            <a:r>
              <a:rPr lang="en-AU" sz="2400" dirty="0" err="1"/>
              <a:t>deteksi</a:t>
            </a:r>
            <a:r>
              <a:rPr lang="en-AU" sz="2400" dirty="0"/>
              <a:t> </a:t>
            </a:r>
            <a:r>
              <a:rPr lang="en-AU" sz="2400" dirty="0" err="1"/>
              <a:t>fitur</a:t>
            </a:r>
            <a:r>
              <a:rPr lang="en-AU" sz="2400" dirty="0"/>
              <a:t> </a:t>
            </a:r>
            <a:r>
              <a:rPr lang="en-AU" sz="2400" dirty="0" err="1"/>
              <a:t>dan</a:t>
            </a:r>
            <a:r>
              <a:rPr lang="en-AU" sz="2400" dirty="0"/>
              <a:t> </a:t>
            </a:r>
            <a:r>
              <a:rPr lang="en-AU" sz="2400" dirty="0" err="1"/>
              <a:t>peningkatan</a:t>
            </a:r>
            <a:r>
              <a:rPr lang="en-AU" sz="2400" dirty="0"/>
              <a:t>, </a:t>
            </a:r>
            <a:r>
              <a:rPr lang="en-AU" sz="2400" dirty="0" err="1"/>
              <a:t>terutama</a:t>
            </a:r>
            <a:r>
              <a:rPr lang="en-AU" sz="2400" dirty="0"/>
              <a:t> </a:t>
            </a:r>
            <a:r>
              <a:rPr lang="en-AU" sz="2400" dirty="0" err="1"/>
              <a:t>tepi</a:t>
            </a:r>
            <a:r>
              <a:rPr lang="en-AU" sz="2400" dirty="0"/>
              <a:t> </a:t>
            </a:r>
            <a:r>
              <a:rPr lang="en-AU" sz="2400" dirty="0" err="1"/>
              <a:t>deteksi</a:t>
            </a:r>
            <a:r>
              <a:rPr lang="en-AU" sz="2400" dirty="0"/>
              <a:t>.</a:t>
            </a:r>
            <a:endParaRPr lang="en-AU" sz="2400" dirty="0">
              <a:effectLst/>
            </a:endParaRPr>
          </a:p>
        </p:txBody>
      </p:sp>
      <p:sp>
        <p:nvSpPr>
          <p:cNvPr id="178183" name="Text Box 7"/>
          <p:cNvSpPr txBox="1">
            <a:spLocks noChangeArrowheads="1"/>
          </p:cNvSpPr>
          <p:nvPr/>
        </p:nvSpPr>
        <p:spPr bwMode="auto">
          <a:xfrm>
            <a:off x="1143000" y="2286000"/>
            <a:ext cx="6400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 err="1" smtClean="0">
                <a:solidFill>
                  <a:schemeClr val="tx2"/>
                </a:solidFill>
              </a:rPr>
              <a:t>Kegunaan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utama</a:t>
            </a:r>
            <a:r>
              <a:rPr lang="en-US" dirty="0" smtClean="0">
                <a:solidFill>
                  <a:schemeClr val="tx2"/>
                </a:solidFill>
              </a:rPr>
              <a:t> FT </a:t>
            </a:r>
            <a:r>
              <a:rPr lang="en-US" dirty="0" err="1" smtClean="0">
                <a:solidFill>
                  <a:schemeClr val="tx2"/>
                </a:solidFill>
              </a:rPr>
              <a:t>dalam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Pengolahan</a:t>
            </a:r>
            <a:r>
              <a:rPr lang="en-US" dirty="0" smtClean="0">
                <a:solidFill>
                  <a:schemeClr val="tx2"/>
                </a:solidFill>
              </a:rPr>
              <a:t> Citra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8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2" name="Picture 2" descr="trains-512-FFT-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r="7875"/>
          <a:stretch>
            <a:fillRect/>
          </a:stretch>
        </p:blipFill>
        <p:spPr bwMode="auto">
          <a:xfrm>
            <a:off x="3238500" y="2105025"/>
            <a:ext cx="272097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683" name="Picture 3" descr="trains-512-FFT-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r="7813"/>
          <a:stretch>
            <a:fillRect/>
          </a:stretch>
        </p:blipFill>
        <p:spPr bwMode="auto">
          <a:xfrm>
            <a:off x="6191250" y="2105025"/>
            <a:ext cx="272415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684" name="Rectangle 4"/>
          <p:cNvSpPr>
            <a:spLocks noGrp="1" noChangeArrowheads="1"/>
          </p:cNvSpPr>
          <p:nvPr>
            <p:ph type="title"/>
          </p:nvPr>
        </p:nvSpPr>
        <p:spPr>
          <a:xfrm>
            <a:off x="1047750" y="1104900"/>
            <a:ext cx="7048500" cy="723900"/>
          </a:xfrm>
        </p:spPr>
        <p:txBody>
          <a:bodyPr>
            <a:normAutofit fontScale="90000"/>
          </a:bodyPr>
          <a:lstStyle/>
          <a:p>
            <a:r>
              <a:rPr lang="en-US"/>
              <a:t>FT of an Image (Magnitude + Phase)</a:t>
            </a:r>
          </a:p>
        </p:txBody>
      </p:sp>
      <p:pic>
        <p:nvPicPr>
          <p:cNvPr id="199685" name="Picture 5" descr="trains-5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r="7031"/>
          <a:stretch>
            <a:fillRect/>
          </a:stretch>
        </p:blipFill>
        <p:spPr bwMode="auto">
          <a:xfrm>
            <a:off x="228600" y="2101850"/>
            <a:ext cx="2778125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86" name="Text Box 6"/>
          <p:cNvSpPr txBox="1">
            <a:spLocks noChangeArrowheads="1"/>
          </p:cNvSpPr>
          <p:nvPr/>
        </p:nvSpPr>
        <p:spPr bwMode="auto">
          <a:xfrm>
            <a:off x="1535113" y="55626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i="1">
                <a:latin typeface="Times New Roman" pitchFamily="18" charset="0"/>
              </a:rPr>
              <a:t>I</a:t>
            </a:r>
          </a:p>
        </p:txBody>
      </p:sp>
      <p:sp>
        <p:nvSpPr>
          <p:cNvPr id="199687" name="Text Box 7"/>
          <p:cNvSpPr txBox="1">
            <a:spLocks noChangeArrowheads="1"/>
          </p:cNvSpPr>
          <p:nvPr/>
        </p:nvSpPr>
        <p:spPr bwMode="auto">
          <a:xfrm>
            <a:off x="3616325" y="5562600"/>
            <a:ext cx="1985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Times New Roman" pitchFamily="18" charset="0"/>
              </a:rPr>
              <a:t>log{</a:t>
            </a:r>
            <a:r>
              <a:rPr lang="en-US" b="1">
                <a:latin typeface="Times New Roman" pitchFamily="18" charset="0"/>
              </a:rPr>
              <a:t>|</a:t>
            </a:r>
            <a:r>
              <a:rPr lang="en-US">
                <a:latin typeface="French Script MT" pitchFamily="66" charset="0"/>
              </a:rPr>
              <a:t>F</a:t>
            </a:r>
            <a:r>
              <a:rPr lang="en-US">
                <a:latin typeface="Times New Roman" pitchFamily="18" charset="0"/>
              </a:rPr>
              <a:t>{</a:t>
            </a:r>
            <a:r>
              <a:rPr lang="en-US" i="1">
                <a:latin typeface="Times New Roman" pitchFamily="18" charset="0"/>
              </a:rPr>
              <a:t>I</a:t>
            </a:r>
            <a:r>
              <a:rPr lang="en-US">
                <a:latin typeface="Times New Roman" pitchFamily="18" charset="0"/>
              </a:rPr>
              <a:t>}</a:t>
            </a:r>
            <a:r>
              <a:rPr lang="en-US" b="1">
                <a:latin typeface="Times New Roman" pitchFamily="18" charset="0"/>
              </a:rPr>
              <a:t>|</a:t>
            </a:r>
            <a:r>
              <a:rPr lang="en-US" baseline="30000">
                <a:latin typeface="Times New Roman" pitchFamily="18" charset="0"/>
              </a:rPr>
              <a:t>2</a:t>
            </a:r>
            <a:r>
              <a:rPr lang="en-US">
                <a:latin typeface="Times New Roman" pitchFamily="18" charset="0"/>
              </a:rPr>
              <a:t>+1}</a:t>
            </a:r>
          </a:p>
        </p:txBody>
      </p:sp>
      <p:sp>
        <p:nvSpPr>
          <p:cNvPr id="199688" name="Text Box 8"/>
          <p:cNvSpPr txBox="1">
            <a:spLocks noChangeArrowheads="1"/>
          </p:cNvSpPr>
          <p:nvPr/>
        </p:nvSpPr>
        <p:spPr bwMode="auto">
          <a:xfrm>
            <a:off x="6799263" y="5554663"/>
            <a:ext cx="1182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Symbol" pitchFamily="18" charset="2"/>
              </a:rPr>
              <a:t>Ð</a:t>
            </a:r>
            <a:r>
              <a:rPr lang="en-US">
                <a:latin typeface="Times New Roman" pitchFamily="18" charset="0"/>
              </a:rPr>
              <a:t>[</a:t>
            </a:r>
            <a:r>
              <a:rPr lang="en-US">
                <a:latin typeface="French Script MT" pitchFamily="66" charset="0"/>
              </a:rPr>
              <a:t>F</a:t>
            </a:r>
            <a:r>
              <a:rPr lang="en-US">
                <a:latin typeface="Times New Roman" pitchFamily="18" charset="0"/>
              </a:rPr>
              <a:t>{</a:t>
            </a:r>
            <a:r>
              <a:rPr lang="en-US" i="1">
                <a:latin typeface="Times New Roman" pitchFamily="18" charset="0"/>
              </a:rPr>
              <a:t>I</a:t>
            </a:r>
            <a:r>
              <a:rPr lang="en-US">
                <a:latin typeface="Times New Roman" pitchFamily="18" charset="0"/>
              </a:rPr>
              <a:t>}]</a:t>
            </a:r>
          </a:p>
        </p:txBody>
      </p:sp>
    </p:spTree>
    <p:extLst>
      <p:ext uri="{BB962C8B-B14F-4D97-AF65-F5344CB8AC3E}">
        <p14:creationId xmlns:p14="http://schemas.microsoft.com/office/powerpoint/2010/main" val="8182555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181100" y="1104900"/>
            <a:ext cx="6781800" cy="723900"/>
          </a:xfrm>
        </p:spPr>
        <p:txBody>
          <a:bodyPr>
            <a:normAutofit fontScale="90000"/>
          </a:bodyPr>
          <a:lstStyle/>
          <a:p>
            <a:r>
              <a:rPr lang="en-US"/>
              <a:t>FT of an Image (Real + Imaginary)</a:t>
            </a:r>
          </a:p>
        </p:txBody>
      </p:sp>
      <p:pic>
        <p:nvPicPr>
          <p:cNvPr id="200707" name="Picture 3" descr="trains-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" r="7031"/>
          <a:stretch>
            <a:fillRect/>
          </a:stretch>
        </p:blipFill>
        <p:spPr bwMode="auto">
          <a:xfrm>
            <a:off x="227013" y="2101850"/>
            <a:ext cx="2778125" cy="323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708" name="Picture 4" descr="trains-512-FFT-Log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r="7875"/>
          <a:stretch>
            <a:fillRect/>
          </a:stretch>
        </p:blipFill>
        <p:spPr bwMode="auto">
          <a:xfrm>
            <a:off x="3235325" y="2101850"/>
            <a:ext cx="2724150" cy="323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709" name="Picture 5" descr="trains-512-FFT-LogI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r="7875"/>
          <a:stretch>
            <a:fillRect/>
          </a:stretch>
        </p:blipFill>
        <p:spPr bwMode="auto">
          <a:xfrm>
            <a:off x="6188075" y="2101850"/>
            <a:ext cx="2724150" cy="323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10" name="Text Box 6"/>
          <p:cNvSpPr txBox="1">
            <a:spLocks noChangeArrowheads="1"/>
          </p:cNvSpPr>
          <p:nvPr/>
        </p:nvSpPr>
        <p:spPr bwMode="auto">
          <a:xfrm>
            <a:off x="1535113" y="55626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i="1">
                <a:latin typeface="Times New Roman" pitchFamily="18" charset="0"/>
              </a:rPr>
              <a:t>I</a:t>
            </a:r>
          </a:p>
        </p:txBody>
      </p:sp>
      <p:sp>
        <p:nvSpPr>
          <p:cNvPr id="200711" name="Text Box 7"/>
          <p:cNvSpPr txBox="1">
            <a:spLocks noChangeArrowheads="1"/>
          </p:cNvSpPr>
          <p:nvPr/>
        </p:nvSpPr>
        <p:spPr bwMode="auto">
          <a:xfrm>
            <a:off x="3902075" y="5562600"/>
            <a:ext cx="1287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latin typeface="Times New Roman" pitchFamily="18" charset="0"/>
              </a:rPr>
              <a:t>Re[</a:t>
            </a:r>
            <a:r>
              <a:rPr lang="en-US">
                <a:latin typeface="French Script MT" pitchFamily="66" charset="0"/>
              </a:rPr>
              <a:t>F</a:t>
            </a:r>
            <a:r>
              <a:rPr lang="en-US">
                <a:latin typeface="Times New Roman" pitchFamily="18" charset="0"/>
              </a:rPr>
              <a:t>{</a:t>
            </a:r>
            <a:r>
              <a:rPr lang="en-US" i="1">
                <a:latin typeface="Times New Roman" pitchFamily="18" charset="0"/>
              </a:rPr>
              <a:t>I</a:t>
            </a:r>
            <a:r>
              <a:rPr lang="en-US">
                <a:latin typeface="Times New Roman" pitchFamily="18" charset="0"/>
              </a:rPr>
              <a:t>}]</a:t>
            </a:r>
          </a:p>
        </p:txBody>
      </p:sp>
      <p:sp>
        <p:nvSpPr>
          <p:cNvPr id="200712" name="Text Box 8"/>
          <p:cNvSpPr txBox="1">
            <a:spLocks noChangeArrowheads="1"/>
          </p:cNvSpPr>
          <p:nvPr/>
        </p:nvSpPr>
        <p:spPr bwMode="auto">
          <a:xfrm>
            <a:off x="6746875" y="5562600"/>
            <a:ext cx="1287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latin typeface="Times New Roman" pitchFamily="18" charset="0"/>
              </a:rPr>
              <a:t>Im[</a:t>
            </a:r>
            <a:r>
              <a:rPr lang="en-US">
                <a:latin typeface="French Script MT" pitchFamily="66" charset="0"/>
              </a:rPr>
              <a:t>F</a:t>
            </a:r>
            <a:r>
              <a:rPr lang="en-US">
                <a:latin typeface="Times New Roman" pitchFamily="18" charset="0"/>
              </a:rPr>
              <a:t>{</a:t>
            </a:r>
            <a:r>
              <a:rPr lang="en-US" i="1">
                <a:latin typeface="Times New Roman" pitchFamily="18" charset="0"/>
              </a:rPr>
              <a:t>I</a:t>
            </a:r>
            <a:r>
              <a:rPr lang="en-US">
                <a:latin typeface="Times New Roman" pitchFamily="18" charset="0"/>
              </a:rPr>
              <a:t>}]</a:t>
            </a:r>
          </a:p>
        </p:txBody>
      </p:sp>
    </p:spTree>
    <p:extLst>
      <p:ext uri="{BB962C8B-B14F-4D97-AF65-F5344CB8AC3E}">
        <p14:creationId xmlns:p14="http://schemas.microsoft.com/office/powerpoint/2010/main" val="2878153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6" name="Picture 2" descr="Edge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7526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27" name="Rectangle 3"/>
          <p:cNvSpPr>
            <a:spLocks noGrp="1" noChangeArrowheads="1"/>
          </p:cNvSpPr>
          <p:nvPr>
            <p:ph type="title"/>
          </p:nvPr>
        </p:nvSpPr>
        <p:spPr>
          <a:xfrm>
            <a:off x="1676400" y="990600"/>
            <a:ext cx="5791200" cy="579438"/>
          </a:xfrm>
        </p:spPr>
        <p:txBody>
          <a:bodyPr wrap="none">
            <a:spAutoFit/>
          </a:bodyPr>
          <a:lstStyle/>
          <a:p>
            <a:r>
              <a:rPr lang="en-US" sz="3200"/>
              <a:t>The Fourier Transform of an Edge</a:t>
            </a:r>
          </a:p>
        </p:txBody>
      </p:sp>
      <p:grpSp>
        <p:nvGrpSpPr>
          <p:cNvPr id="205828" name="Group 4"/>
          <p:cNvGrpSpPr>
            <a:grpSpLocks/>
          </p:cNvGrpSpPr>
          <p:nvPr/>
        </p:nvGrpSpPr>
        <p:grpSpPr bwMode="auto">
          <a:xfrm>
            <a:off x="87313" y="1752600"/>
            <a:ext cx="2933700" cy="4486275"/>
            <a:chOff x="240" y="1104"/>
            <a:chExt cx="1848" cy="2826"/>
          </a:xfrm>
        </p:grpSpPr>
        <p:pic>
          <p:nvPicPr>
            <p:cNvPr id="205829" name="Picture 5" descr="Edge1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2544"/>
              <a:ext cx="1848" cy="1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30" name="Picture 6" descr="Ed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10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31" name="Text Box 7"/>
            <p:cNvSpPr txBox="1">
              <a:spLocks noChangeArrowheads="1"/>
            </p:cNvSpPr>
            <p:nvPr/>
          </p:nvSpPr>
          <p:spPr bwMode="auto">
            <a:xfrm>
              <a:off x="982" y="2208"/>
              <a:ext cx="435" cy="23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>
              <a:outerShdw dist="107763" dir="8100000" algn="ctr" rotWithShape="0">
                <a:schemeClr val="tx1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latin typeface="Comic Sans MS" pitchFamily="66" charset="0"/>
                </a:rPr>
                <a:t>edge</a:t>
              </a:r>
            </a:p>
          </p:txBody>
        </p:sp>
      </p:grpSp>
      <p:grpSp>
        <p:nvGrpSpPr>
          <p:cNvPr id="205832" name="Group 8"/>
          <p:cNvGrpSpPr>
            <a:grpSpLocks/>
          </p:cNvGrpSpPr>
          <p:nvPr/>
        </p:nvGrpSpPr>
        <p:grpSpPr bwMode="auto">
          <a:xfrm>
            <a:off x="2971800" y="1752600"/>
            <a:ext cx="2933700" cy="4486275"/>
            <a:chOff x="1920" y="1104"/>
            <a:chExt cx="1848" cy="2826"/>
          </a:xfrm>
        </p:grpSpPr>
        <p:pic>
          <p:nvPicPr>
            <p:cNvPr id="205833" name="Picture 9" descr="Edge1DP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2544"/>
              <a:ext cx="1848" cy="1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34" name="Picture 10" descr="EdgeP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104"/>
              <a:ext cx="144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35" name="Text Box 11"/>
            <p:cNvSpPr txBox="1">
              <a:spLocks noChangeArrowheads="1"/>
            </p:cNvSpPr>
            <p:nvPr/>
          </p:nvSpPr>
          <p:spPr bwMode="auto">
            <a:xfrm>
              <a:off x="2274" y="2208"/>
              <a:ext cx="1211" cy="23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>
              <a:outerShdw dist="107763" dir="8100000" algn="ctr" rotWithShape="0">
                <a:schemeClr val="tx1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latin typeface="Comic Sans MS" pitchFamily="66" charset="0"/>
                </a:rPr>
                <a:t>Power Spectrum</a:t>
              </a:r>
            </a:p>
          </p:txBody>
        </p:sp>
      </p:grpSp>
      <p:pic>
        <p:nvPicPr>
          <p:cNvPr id="205836" name="Picture 12" descr="Edge1DPh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044950"/>
            <a:ext cx="2925763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37" name="Text Box 13"/>
          <p:cNvSpPr txBox="1">
            <a:spLocks noChangeArrowheads="1"/>
          </p:cNvSpPr>
          <p:nvPr/>
        </p:nvSpPr>
        <p:spPr bwMode="auto">
          <a:xfrm>
            <a:off x="6443663" y="3505200"/>
            <a:ext cx="1895475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latin typeface="Comic Sans MS" pitchFamily="66" charset="0"/>
              </a:rPr>
              <a:t>Phase Spectrum</a:t>
            </a:r>
          </a:p>
        </p:txBody>
      </p:sp>
    </p:spTree>
    <p:extLst>
      <p:ext uri="{BB962C8B-B14F-4D97-AF65-F5344CB8AC3E}">
        <p14:creationId xmlns:p14="http://schemas.microsoft.com/office/powerpoint/2010/main" val="3121368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0" name="Picture 2" descr="Bar1D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038600"/>
            <a:ext cx="2925763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51" name="Picture 3" descr="Bar1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038600"/>
            <a:ext cx="2925763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52" name="Picture 4" descr="BarP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752600"/>
            <a:ext cx="2286000" cy="228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53" name="Picture 5" descr="BarP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752600"/>
            <a:ext cx="2286000" cy="228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54" name="Picture 6" descr="Ba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2286000" cy="228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55" name="Rectangle 7"/>
          <p:cNvSpPr>
            <a:spLocks noGrp="1" noChangeArrowheads="1"/>
          </p:cNvSpPr>
          <p:nvPr>
            <p:ph type="title"/>
          </p:nvPr>
        </p:nvSpPr>
        <p:spPr>
          <a:xfrm>
            <a:off x="1901825" y="990600"/>
            <a:ext cx="5340350" cy="579438"/>
          </a:xfrm>
        </p:spPr>
        <p:txBody>
          <a:bodyPr wrap="none">
            <a:spAutoFit/>
          </a:bodyPr>
          <a:lstStyle/>
          <a:p>
            <a:r>
              <a:rPr lang="en-US" sz="3200"/>
              <a:t>The Fourier Transform of a Bar</a:t>
            </a:r>
          </a:p>
        </p:txBody>
      </p:sp>
      <p:sp>
        <p:nvSpPr>
          <p:cNvPr id="206856" name="Text Box 8"/>
          <p:cNvSpPr txBox="1">
            <a:spLocks noChangeArrowheads="1"/>
          </p:cNvSpPr>
          <p:nvPr/>
        </p:nvSpPr>
        <p:spPr bwMode="auto">
          <a:xfrm>
            <a:off x="1327150" y="3505200"/>
            <a:ext cx="546100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latin typeface="Comic Sans MS" pitchFamily="66" charset="0"/>
              </a:rPr>
              <a:t>bar</a:t>
            </a:r>
          </a:p>
        </p:txBody>
      </p:sp>
      <p:sp>
        <p:nvSpPr>
          <p:cNvPr id="206857" name="Text Box 9"/>
          <p:cNvSpPr txBox="1">
            <a:spLocks noChangeArrowheads="1"/>
          </p:cNvSpPr>
          <p:nvPr/>
        </p:nvSpPr>
        <p:spPr bwMode="auto">
          <a:xfrm>
            <a:off x="3533775" y="3505200"/>
            <a:ext cx="1922463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latin typeface="Comic Sans MS" pitchFamily="66" charset="0"/>
              </a:rPr>
              <a:t>Power Spectrum</a:t>
            </a:r>
          </a:p>
        </p:txBody>
      </p:sp>
      <p:pic>
        <p:nvPicPr>
          <p:cNvPr id="206858" name="Picture 10" descr="Edge1DPh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044950"/>
            <a:ext cx="2925763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59" name="Text Box 11"/>
          <p:cNvSpPr txBox="1">
            <a:spLocks noChangeArrowheads="1"/>
          </p:cNvSpPr>
          <p:nvPr/>
        </p:nvSpPr>
        <p:spPr bwMode="auto">
          <a:xfrm>
            <a:off x="6443663" y="3505200"/>
            <a:ext cx="1895475" cy="366713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latin typeface="Comic Sans MS" pitchFamily="66" charset="0"/>
              </a:rPr>
              <a:t>Phase Spectrum</a:t>
            </a:r>
          </a:p>
        </p:txBody>
      </p:sp>
      <p:pic>
        <p:nvPicPr>
          <p:cNvPr id="206860" name="Picture 12" descr="Bar1DPh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038600"/>
            <a:ext cx="2925763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3827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257300"/>
            <a:ext cx="7162800" cy="723900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Spectrum of an Image</a:t>
            </a:r>
          </a:p>
        </p:txBody>
      </p:sp>
      <p:pic>
        <p:nvPicPr>
          <p:cNvPr id="136195" name="Picture 3" descr="trains-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2308225"/>
            <a:ext cx="3254375" cy="325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196" name="Picture 4" descr="trains-512-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50" y="228600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202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81138" y="1176338"/>
            <a:ext cx="6180137" cy="579437"/>
          </a:xfrm>
        </p:spPr>
        <p:txBody>
          <a:bodyPr wrap="none">
            <a:spAutoFit/>
          </a:bodyPr>
          <a:lstStyle/>
          <a:p>
            <a:r>
              <a:rPr lang="en-US" sz="3200"/>
              <a:t>Relationship between Image and FT </a:t>
            </a:r>
          </a:p>
        </p:txBody>
      </p:sp>
      <p:pic>
        <p:nvPicPr>
          <p:cNvPr id="137219" name="Picture 3" descr="FT-examples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124075"/>
            <a:ext cx="5602288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220" name="Text Box 4"/>
          <p:cNvSpPr txBox="1">
            <a:spLocks noChangeArrowheads="1"/>
          </p:cNvSpPr>
          <p:nvPr/>
        </p:nvSpPr>
        <p:spPr bwMode="auto">
          <a:xfrm>
            <a:off x="3933825" y="2209800"/>
            <a:ext cx="1265238" cy="274638"/>
          </a:xfrm>
          <a:prstGeom prst="rect">
            <a:avLst/>
          </a:prstGeom>
          <a:noFill/>
          <a:ln>
            <a:noFill/>
          </a:ln>
          <a:effectLst>
            <a:outerShdw dist="53882" dir="81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FF99"/>
                </a:solidFill>
              </a:rPr>
              <a:t>power spectrum</a:t>
            </a:r>
          </a:p>
        </p:txBody>
      </p:sp>
      <p:sp>
        <p:nvSpPr>
          <p:cNvPr id="137221" name="Text Box 5"/>
          <p:cNvSpPr txBox="1">
            <a:spLocks noChangeArrowheads="1"/>
          </p:cNvSpPr>
          <p:nvPr/>
        </p:nvSpPr>
        <p:spPr bwMode="auto">
          <a:xfrm>
            <a:off x="2406650" y="2209800"/>
            <a:ext cx="596900" cy="274638"/>
          </a:xfrm>
          <a:prstGeom prst="rect">
            <a:avLst/>
          </a:prstGeom>
          <a:noFill/>
          <a:ln>
            <a:noFill/>
          </a:ln>
          <a:effectLst>
            <a:outerShdw dist="53882" dir="81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FF99"/>
                </a:solidFill>
              </a:rPr>
              <a:t>phase</a:t>
            </a:r>
          </a:p>
        </p:txBody>
      </p:sp>
      <p:sp>
        <p:nvSpPr>
          <p:cNvPr id="137222" name="Text Box 6"/>
          <p:cNvSpPr txBox="1">
            <a:spLocks noChangeArrowheads="1"/>
          </p:cNvSpPr>
          <p:nvPr/>
        </p:nvSpPr>
        <p:spPr bwMode="auto">
          <a:xfrm>
            <a:off x="3913188" y="5562600"/>
            <a:ext cx="1265237" cy="274638"/>
          </a:xfrm>
          <a:prstGeom prst="rect">
            <a:avLst/>
          </a:prstGeom>
          <a:noFill/>
          <a:ln>
            <a:noFill/>
          </a:ln>
          <a:effectLst>
            <a:outerShdw dist="53882" dir="81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FF99"/>
                </a:solidFill>
              </a:rPr>
              <a:t>power spectrum</a:t>
            </a:r>
          </a:p>
        </p:txBody>
      </p:sp>
      <p:sp>
        <p:nvSpPr>
          <p:cNvPr id="137223" name="Text Box 7"/>
          <p:cNvSpPr txBox="1">
            <a:spLocks noChangeArrowheads="1"/>
          </p:cNvSpPr>
          <p:nvPr/>
        </p:nvSpPr>
        <p:spPr bwMode="auto">
          <a:xfrm>
            <a:off x="6172200" y="5562600"/>
            <a:ext cx="596900" cy="274638"/>
          </a:xfrm>
          <a:prstGeom prst="rect">
            <a:avLst/>
          </a:prstGeom>
          <a:noFill/>
          <a:ln>
            <a:noFill/>
          </a:ln>
          <a:effectLst>
            <a:outerShdw dist="53882" dir="81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200">
                <a:solidFill>
                  <a:srgbClr val="FFFF99"/>
                </a:solidFill>
              </a:rPr>
              <a:t>phase</a:t>
            </a:r>
          </a:p>
        </p:txBody>
      </p:sp>
      <p:sp>
        <p:nvSpPr>
          <p:cNvPr id="137224" name="Line 8"/>
          <p:cNvSpPr>
            <a:spLocks noChangeShapeType="1"/>
          </p:cNvSpPr>
          <p:nvPr/>
        </p:nvSpPr>
        <p:spPr bwMode="auto">
          <a:xfrm>
            <a:off x="2514600" y="2482850"/>
            <a:ext cx="3200400" cy="0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  <p:sp>
        <p:nvSpPr>
          <p:cNvPr id="137225" name="Line 9"/>
          <p:cNvSpPr>
            <a:spLocks noChangeShapeType="1"/>
          </p:cNvSpPr>
          <p:nvPr/>
        </p:nvSpPr>
        <p:spPr bwMode="auto">
          <a:xfrm rot="-10800000">
            <a:off x="3429000" y="5594350"/>
            <a:ext cx="3200400" cy="1588"/>
          </a:xfrm>
          <a:prstGeom prst="line">
            <a:avLst/>
          </a:prstGeom>
          <a:noFill/>
          <a:ln w="9525">
            <a:solidFill>
              <a:srgbClr val="FFFF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0132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 descr="FT-examples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124075"/>
            <a:ext cx="56022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3" name="Rectangle 3"/>
          <p:cNvSpPr>
            <a:spLocks noGrp="1" noChangeArrowheads="1"/>
          </p:cNvSpPr>
          <p:nvPr>
            <p:ph type="title"/>
          </p:nvPr>
        </p:nvSpPr>
        <p:spPr>
          <a:xfrm>
            <a:off x="1584325" y="1176338"/>
            <a:ext cx="5975350" cy="579437"/>
          </a:xfrm>
        </p:spPr>
        <p:txBody>
          <a:bodyPr wrap="none">
            <a:spAutoFit/>
          </a:bodyPr>
          <a:lstStyle/>
          <a:p>
            <a:r>
              <a:rPr lang="en-US" sz="3200"/>
              <a:t>Features in the FT and in the Image</a:t>
            </a:r>
          </a:p>
        </p:txBody>
      </p:sp>
      <p:sp>
        <p:nvSpPr>
          <p:cNvPr id="138244" name="Text Box 4"/>
          <p:cNvSpPr txBox="1">
            <a:spLocks noChangeArrowheads="1"/>
          </p:cNvSpPr>
          <p:nvPr/>
        </p:nvSpPr>
        <p:spPr bwMode="auto">
          <a:xfrm>
            <a:off x="685800" y="2438400"/>
            <a:ext cx="1387475" cy="13112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>
                <a:latin typeface="Comic Sans MS" pitchFamily="66" charset="0"/>
              </a:rPr>
              <a:t>Lines in the Power Spectrum are …</a:t>
            </a:r>
          </a:p>
        </p:txBody>
      </p:sp>
      <p:sp>
        <p:nvSpPr>
          <p:cNvPr id="138245" name="Text Box 5"/>
          <p:cNvSpPr txBox="1">
            <a:spLocks noChangeArrowheads="1"/>
          </p:cNvSpPr>
          <p:nvPr/>
        </p:nvSpPr>
        <p:spPr bwMode="auto">
          <a:xfrm>
            <a:off x="7162800" y="4267200"/>
            <a:ext cx="1524000" cy="13112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>
                <a:latin typeface="Comic Sans MS" pitchFamily="66" charset="0"/>
              </a:rPr>
              <a:t>… perpen-dicular to lines in the image.</a:t>
            </a:r>
          </a:p>
        </p:txBody>
      </p:sp>
    </p:spTree>
    <p:extLst>
      <p:ext uri="{BB962C8B-B14F-4D97-AF65-F5344CB8AC3E}">
        <p14:creationId xmlns:p14="http://schemas.microsoft.com/office/powerpoint/2010/main" val="8317370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990600"/>
            <a:ext cx="7086600" cy="723900"/>
          </a:xfrm>
        </p:spPr>
        <p:txBody>
          <a:bodyPr>
            <a:normAutofit fontScale="90000"/>
          </a:bodyPr>
          <a:lstStyle/>
          <a:p>
            <a:r>
              <a:rPr lang="en-US" dirty="0"/>
              <a:t>Fourier Magnitude and Phase</a:t>
            </a:r>
          </a:p>
        </p:txBody>
      </p:sp>
      <p:pic>
        <p:nvPicPr>
          <p:cNvPr id="139267" name="Picture 3" descr="csx1117"/>
          <p:cNvPicPr>
            <a:picLocks noChangeAspect="1" noChangeArrowheads="1"/>
          </p:cNvPicPr>
          <p:nvPr/>
        </p:nvPicPr>
        <p:blipFill>
          <a:blip r:embed="rId2">
            <a:lum bright="-2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828800"/>
            <a:ext cx="6350000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1066800" y="3656013"/>
            <a:ext cx="3190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3200" i="1">
                <a:latin typeface="Times New Roman" pitchFamily="18" charset="0"/>
              </a:rPr>
              <a:t>I</a:t>
            </a:r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030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j0321055.jp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/>
          <a:srcRect t="2556" b="2556"/>
          <a:stretch>
            <a:fillRect/>
          </a:stretch>
        </p:blipFill>
        <p:spPr>
          <a:xfrm>
            <a:off x="304800" y="228600"/>
            <a:ext cx="4754563" cy="63246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  <a:effectLst>
            <a:outerShdw blurRad="50800" algn="tl" rotWithShape="0">
              <a:srgbClr val="000000">
                <a:alpha val="64000"/>
              </a:srgbClr>
            </a:outerShdw>
          </a:effectLst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105400" y="228600"/>
            <a:ext cx="3200400" cy="6296744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Materi</a:t>
            </a:r>
            <a:r>
              <a:rPr lang="id-ID" b="1" dirty="0" smtClean="0"/>
              <a:t>:</a:t>
            </a:r>
          </a:p>
          <a:p>
            <a:endParaRPr lang="id-ID" dirty="0"/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ja-JP" dirty="0" smtClean="0">
                <a:ea typeface="MS PGothic" pitchFamily="34" charset="-128"/>
              </a:rPr>
              <a:t>Domain </a:t>
            </a:r>
            <a:r>
              <a:rPr lang="en-US" altLang="ja-JP" dirty="0" err="1" smtClean="0">
                <a:ea typeface="MS PGothic" pitchFamily="34" charset="-128"/>
              </a:rPr>
              <a:t>Spasial</a:t>
            </a:r>
            <a:r>
              <a:rPr lang="en-US" altLang="ja-JP" dirty="0" smtClean="0">
                <a:ea typeface="MS PGothic" pitchFamily="34" charset="-128"/>
              </a:rPr>
              <a:t> </a:t>
            </a:r>
            <a:r>
              <a:rPr lang="en-US" altLang="ja-JP" dirty="0" err="1" smtClean="0">
                <a:ea typeface="MS PGothic" pitchFamily="34" charset="-128"/>
              </a:rPr>
              <a:t>vs</a:t>
            </a:r>
            <a:r>
              <a:rPr lang="en-US" altLang="ja-JP" dirty="0" smtClean="0">
                <a:ea typeface="MS PGothic" pitchFamily="34" charset="-128"/>
              </a:rPr>
              <a:t> Domain </a:t>
            </a:r>
            <a:r>
              <a:rPr lang="en-US" altLang="ja-JP" dirty="0" err="1" smtClean="0">
                <a:ea typeface="MS PGothic" pitchFamily="34" charset="-128"/>
              </a:rPr>
              <a:t>Frekuensi</a:t>
            </a:r>
            <a:endParaRPr lang="en-US" altLang="ja-JP" dirty="0" smtClean="0">
              <a:ea typeface="MS PGothic" pitchFamily="34" charset="-128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ja-JP" dirty="0" err="1" smtClean="0">
                <a:ea typeface="MS PGothic" pitchFamily="34" charset="-128"/>
              </a:rPr>
              <a:t>Konsep</a:t>
            </a:r>
            <a:r>
              <a:rPr lang="en-US" altLang="ja-JP" dirty="0" smtClean="0">
                <a:ea typeface="MS PGothic" pitchFamily="34" charset="-128"/>
              </a:rPr>
              <a:t> </a:t>
            </a:r>
            <a:r>
              <a:rPr lang="en-US" altLang="ja-JP" dirty="0" err="1" smtClean="0">
                <a:ea typeface="MS PGothic" pitchFamily="34" charset="-128"/>
              </a:rPr>
              <a:t>Frekuensi</a:t>
            </a:r>
            <a:endParaRPr lang="en-US" altLang="ja-JP" dirty="0" smtClean="0">
              <a:ea typeface="MS PGothic" pitchFamily="34" charset="-128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ja-JP" dirty="0" err="1" smtClean="0">
                <a:ea typeface="MS PGothic" pitchFamily="34" charset="-128"/>
              </a:rPr>
              <a:t>Transformasi</a:t>
            </a:r>
            <a:r>
              <a:rPr lang="en-US" altLang="ja-JP" dirty="0" smtClean="0">
                <a:ea typeface="MS PGothic" pitchFamily="34" charset="-128"/>
              </a:rPr>
              <a:t> Fourier</a:t>
            </a:r>
            <a:endParaRPr lang="en-US" altLang="ja-JP" dirty="0" smtClean="0">
              <a:ea typeface="MS PGothic" pitchFamily="34" charset="-128"/>
            </a:endParaRP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en-US" altLang="ja-JP" dirty="0" err="1" smtClean="0">
                <a:ea typeface="MS PGothic" pitchFamily="34" charset="-128"/>
              </a:rPr>
              <a:t>Transformasi</a:t>
            </a:r>
            <a:r>
              <a:rPr lang="en-US" altLang="ja-JP" dirty="0" smtClean="0">
                <a:ea typeface="MS PGothic" pitchFamily="34" charset="-128"/>
              </a:rPr>
              <a:t> Fourier </a:t>
            </a:r>
            <a:r>
              <a:rPr lang="en-US" altLang="ja-JP" dirty="0" err="1" smtClean="0">
                <a:ea typeface="MS PGothic" pitchFamily="34" charset="-128"/>
              </a:rPr>
              <a:t>Diskrit</a:t>
            </a:r>
            <a:endParaRPr lang="en-US" altLang="ja-JP" dirty="0" smtClean="0">
              <a:ea typeface="MS PGothic" pitchFamily="34" charset="-128"/>
            </a:endParaRPr>
          </a:p>
          <a:p>
            <a:pPr>
              <a:lnSpc>
                <a:spcPct val="80000"/>
              </a:lnSpc>
            </a:pPr>
            <a:endParaRPr lang="en-US" altLang="ja-JP" dirty="0" smtClean="0">
              <a:ea typeface="MS PGothic" pitchFamily="34" charset="-128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990600"/>
            <a:ext cx="7315200" cy="723900"/>
          </a:xfrm>
        </p:spPr>
        <p:txBody>
          <a:bodyPr>
            <a:normAutofit fontScale="90000"/>
          </a:bodyPr>
          <a:lstStyle/>
          <a:p>
            <a:r>
              <a:rPr lang="en-US" dirty="0"/>
              <a:t>Fourier Magnitude</a:t>
            </a:r>
          </a:p>
        </p:txBody>
      </p:sp>
      <p:pic>
        <p:nvPicPr>
          <p:cNvPr id="140291" name="Picture 3" descr="csx1117_FT_log_m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28800"/>
            <a:ext cx="6350000" cy="423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0292" name="Object 4"/>
          <p:cNvGraphicFramePr>
            <a:graphicFrameLocks noChangeAspect="1"/>
          </p:cNvGraphicFramePr>
          <p:nvPr/>
        </p:nvGraphicFramePr>
        <p:xfrm>
          <a:off x="755650" y="3730625"/>
          <a:ext cx="9779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36" name="Equation" r:id="rId4" imgW="977760" imgH="431640" progId="Equation.3">
                  <p:embed/>
                </p:oleObj>
              </mc:Choice>
              <mc:Fallback>
                <p:oleObj name="Equation" r:id="rId4" imgW="9777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730625"/>
                        <a:ext cx="9779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9187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 descr="csx1117_FT_ph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28800"/>
            <a:ext cx="6350000" cy="423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315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990600"/>
            <a:ext cx="3810000" cy="723900"/>
          </a:xfrm>
        </p:spPr>
        <p:txBody>
          <a:bodyPr>
            <a:normAutofit fontScale="90000"/>
          </a:bodyPr>
          <a:lstStyle/>
          <a:p>
            <a:r>
              <a:rPr lang="en-US"/>
              <a:t>Fourier Phase</a:t>
            </a:r>
          </a:p>
        </p:txBody>
      </p:sp>
      <p:graphicFrame>
        <p:nvGraphicFramePr>
          <p:cNvPr id="141316" name="Object 4"/>
          <p:cNvGraphicFramePr>
            <a:graphicFrameLocks noChangeAspect="1"/>
          </p:cNvGraphicFramePr>
          <p:nvPr/>
        </p:nvGraphicFramePr>
        <p:xfrm>
          <a:off x="863600" y="3768725"/>
          <a:ext cx="7620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0" name="Equation" r:id="rId4" imgW="761760" imgH="355320" progId="Equation.3">
                  <p:embed/>
                </p:oleObj>
              </mc:Choice>
              <mc:Fallback>
                <p:oleObj name="Equation" r:id="rId4" imgW="76176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600" y="3768725"/>
                        <a:ext cx="7620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4562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181100"/>
            <a:ext cx="8077200" cy="1333500"/>
          </a:xfrm>
        </p:spPr>
        <p:txBody>
          <a:bodyPr>
            <a:normAutofit fontScale="90000"/>
          </a:bodyPr>
          <a:lstStyle/>
          <a:p>
            <a:pPr marL="685800" indent="-685800"/>
            <a:r>
              <a:rPr lang="en-US"/>
              <a:t>Q:  Which contains more visually relevant information; magnitude or phase?</a:t>
            </a:r>
          </a:p>
        </p:txBody>
      </p:sp>
      <p:pic>
        <p:nvPicPr>
          <p:cNvPr id="142339" name="Picture 3" descr="csx1117_det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8194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340" name="Picture 4" descr="csx1117_detail_FT_log_ma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8194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341" name="Picture 5" descr="csx1117_detail_FT_pha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8194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671513" y="5257800"/>
            <a:ext cx="2085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original image</a:t>
            </a: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3733800" y="5257800"/>
            <a:ext cx="1676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Fourier log magnitude</a:t>
            </a: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6380163" y="5257800"/>
            <a:ext cx="206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Fourier phase</a:t>
            </a:r>
          </a:p>
        </p:txBody>
      </p:sp>
    </p:spTree>
    <p:extLst>
      <p:ext uri="{BB962C8B-B14F-4D97-AF65-F5344CB8AC3E}">
        <p14:creationId xmlns:p14="http://schemas.microsoft.com/office/powerpoint/2010/main" val="31100549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85800"/>
            <a:ext cx="6096000" cy="723900"/>
          </a:xfrm>
        </p:spPr>
        <p:txBody>
          <a:bodyPr>
            <a:normAutofit fontScale="90000"/>
          </a:bodyPr>
          <a:lstStyle/>
          <a:p>
            <a:r>
              <a:rPr lang="en-US" dirty="0"/>
              <a:t>Magnitude Only Reconstruction </a:t>
            </a:r>
          </a:p>
        </p:txBody>
      </p:sp>
      <p:pic>
        <p:nvPicPr>
          <p:cNvPr id="143363" name="Picture 3" descr="csx1117_mag_on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905000"/>
            <a:ext cx="6350000" cy="423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126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181100"/>
            <a:ext cx="7772400" cy="723900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Phase Only Reconstruction</a:t>
            </a:r>
          </a:p>
        </p:txBody>
      </p:sp>
      <p:pic>
        <p:nvPicPr>
          <p:cNvPr id="144387" name="Picture 3" descr="csx1117_phase_only"/>
          <p:cNvPicPr>
            <a:picLocks noChangeAspect="1" noChangeArrowheads="1"/>
          </p:cNvPicPr>
          <p:nvPr/>
        </p:nvPicPr>
        <p:blipFill>
          <a:blip r:embed="rId2">
            <a:lum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905000"/>
            <a:ext cx="6350000" cy="423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881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Filter </a:t>
            </a:r>
            <a:r>
              <a:rPr lang="en-US" dirty="0" err="1" smtClean="0"/>
              <a:t>dalam</a:t>
            </a:r>
            <a:r>
              <a:rPr lang="en-US" dirty="0" smtClean="0"/>
              <a:t> Domain </a:t>
            </a:r>
            <a:r>
              <a:rPr lang="en-US" dirty="0" err="1" smtClean="0"/>
              <a:t>Frekuensi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3400" y="2514600"/>
            <a:ext cx="7498080" cy="3733800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 smtClean="0"/>
              <a:t>Pemfilteran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domain </a:t>
            </a:r>
            <a:r>
              <a:rPr lang="en-US" dirty="0" err="1" smtClean="0"/>
              <a:t>spasial</a:t>
            </a:r>
            <a:r>
              <a:rPr lang="en-US" dirty="0" smtClean="0"/>
              <a:t> </a:t>
            </a:r>
            <a:r>
              <a:rPr lang="en-US" dirty="0" err="1" smtClean="0"/>
              <a:t>berisi</a:t>
            </a:r>
            <a:r>
              <a:rPr lang="en-US" dirty="0" smtClean="0"/>
              <a:t> </a:t>
            </a:r>
            <a:r>
              <a:rPr lang="en-US" dirty="0" err="1" smtClean="0"/>
              <a:t>konvolusi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 f(</a:t>
            </a:r>
            <a:r>
              <a:rPr lang="en-US" dirty="0" err="1" smtClean="0"/>
              <a:t>x,y</a:t>
            </a:r>
            <a:r>
              <a:rPr lang="en-US" dirty="0" smtClean="0"/>
              <a:t>) mask filter h(</a:t>
            </a:r>
            <a:r>
              <a:rPr lang="en-US" dirty="0" err="1" smtClean="0"/>
              <a:t>x,y</a:t>
            </a:r>
            <a:r>
              <a:rPr lang="en-US" dirty="0" smtClean="0"/>
              <a:t>). </a:t>
            </a:r>
          </a:p>
          <a:p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halnya</a:t>
            </a:r>
            <a:r>
              <a:rPr lang="en-US" dirty="0" smtClean="0"/>
              <a:t> </a:t>
            </a:r>
            <a:r>
              <a:rPr lang="en-US" dirty="0" err="1" smtClean="0"/>
              <a:t>teori</a:t>
            </a:r>
            <a:r>
              <a:rPr lang="en-US" dirty="0" smtClean="0"/>
              <a:t> </a:t>
            </a:r>
            <a:r>
              <a:rPr lang="en-US" dirty="0" err="1" smtClean="0"/>
              <a:t>konvolusi</a:t>
            </a:r>
            <a:r>
              <a:rPr lang="en-US" dirty="0" smtClean="0"/>
              <a:t>,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yang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domain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perkalian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F(</a:t>
            </a:r>
            <a:r>
              <a:rPr lang="en-US" dirty="0" err="1" smtClean="0"/>
              <a:t>u,v</a:t>
            </a:r>
            <a:r>
              <a:rPr lang="en-US" dirty="0" smtClean="0"/>
              <a:t>) </a:t>
            </a:r>
            <a:r>
              <a:rPr lang="en-US" dirty="0" err="1" smtClean="0"/>
              <a:t>dengan</a:t>
            </a:r>
            <a:r>
              <a:rPr lang="en-US" dirty="0" smtClean="0"/>
              <a:t> H(</a:t>
            </a:r>
            <a:r>
              <a:rPr lang="en-US" dirty="0" err="1" smtClean="0"/>
              <a:t>u,v</a:t>
            </a:r>
            <a:r>
              <a:rPr lang="en-US" dirty="0" smtClean="0"/>
              <a:t>), </a:t>
            </a:r>
            <a:r>
              <a:rPr lang="en-US" dirty="0" err="1" smtClean="0"/>
              <a:t>transformasi</a:t>
            </a:r>
            <a:r>
              <a:rPr lang="en-US" dirty="0" smtClean="0"/>
              <a:t> Fourier filter </a:t>
            </a:r>
            <a:r>
              <a:rPr lang="en-US" dirty="0" err="1" smtClean="0"/>
              <a:t>spasial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Dasarnya</a:t>
            </a:r>
            <a:r>
              <a:rPr lang="en-US" dirty="0" smtClean="0"/>
              <a:t>, </a:t>
            </a:r>
            <a:r>
              <a:rPr lang="en-US" dirty="0" err="1" smtClean="0"/>
              <a:t>ide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pemfilteran</a:t>
            </a:r>
            <a:r>
              <a:rPr lang="en-US" dirty="0" smtClean="0"/>
              <a:t> domain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memilih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transfer filter yang </a:t>
            </a:r>
            <a:r>
              <a:rPr lang="en-US" dirty="0" err="1" smtClean="0"/>
              <a:t>memodifikasi</a:t>
            </a:r>
            <a:r>
              <a:rPr lang="en-US" dirty="0" smtClean="0"/>
              <a:t> F(</a:t>
            </a:r>
            <a:r>
              <a:rPr lang="en-US" dirty="0" err="1" smtClean="0"/>
              <a:t>u,v</a:t>
            </a:r>
            <a:r>
              <a:rPr lang="en-US" dirty="0" smtClean="0"/>
              <a:t>)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dirty="0" smtClean="0"/>
              <a:t>.</a:t>
            </a:r>
            <a:endParaRPr lang="id-ID" dirty="0"/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8192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978513"/>
              </p:ext>
            </p:extLst>
          </p:nvPr>
        </p:nvGraphicFramePr>
        <p:xfrm>
          <a:off x="838200" y="2133600"/>
          <a:ext cx="3116263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83" name="Equation" r:id="rId3" imgW="3111480" imgH="266400" progId="Equation.3">
                  <p:embed/>
                </p:oleObj>
              </mc:Choice>
              <mc:Fallback>
                <p:oleObj name="Equation" r:id="rId3" imgW="311148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133600"/>
                        <a:ext cx="3116263" cy="261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685800" y="1295400"/>
            <a:ext cx="716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filter linear </a:t>
            </a:r>
            <a:r>
              <a:rPr lang="en-US" dirty="0" err="1" smtClean="0"/>
              <a:t>dalam</a:t>
            </a:r>
            <a:r>
              <a:rPr lang="en-US" dirty="0" smtClean="0"/>
              <a:t> domain </a:t>
            </a:r>
            <a:r>
              <a:rPr lang="en-US" dirty="0" err="1" smtClean="0"/>
              <a:t>spasial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teori</a:t>
            </a:r>
            <a:r>
              <a:rPr lang="en-US" dirty="0" smtClean="0"/>
              <a:t> </a:t>
            </a:r>
            <a:r>
              <a:rPr lang="en-US" dirty="0" err="1" smtClean="0"/>
              <a:t>konvolusi</a:t>
            </a:r>
            <a:r>
              <a:rPr lang="en-US" dirty="0" smtClean="0"/>
              <a:t>, yang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dituliskan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:</a:t>
            </a:r>
            <a:endParaRPr lang="id-ID" dirty="0"/>
          </a:p>
        </p:txBody>
      </p:sp>
      <p:pic>
        <p:nvPicPr>
          <p:cNvPr id="81923" name="Picture 17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95600" y="3505200"/>
            <a:ext cx="38862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2802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848600" cy="1143000"/>
          </a:xfrm>
        </p:spPr>
        <p:txBody>
          <a:bodyPr/>
          <a:lstStyle/>
          <a:p>
            <a:r>
              <a:rPr lang="en-US" dirty="0" err="1" smtClean="0"/>
              <a:t>Langkah</a:t>
            </a:r>
            <a:r>
              <a:rPr lang="en-US" dirty="0" smtClean="0"/>
              <a:t> </a:t>
            </a:r>
            <a:r>
              <a:rPr lang="en-US" dirty="0" err="1" smtClean="0"/>
              <a:t>Pemfilteran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7848600" cy="4525963"/>
          </a:xfrm>
        </p:spPr>
        <p:txBody>
          <a:bodyPr>
            <a:noAutofit/>
          </a:bodyPr>
          <a:lstStyle/>
          <a:p>
            <a:pPr lvl="0"/>
            <a:r>
              <a:rPr lang="en-US" sz="2000" dirty="0" err="1" smtClean="0"/>
              <a:t>Tentukan</a:t>
            </a:r>
            <a:r>
              <a:rPr lang="en-US" sz="2000" dirty="0" smtClean="0"/>
              <a:t> parameter padding </a:t>
            </a:r>
            <a:r>
              <a:rPr lang="en-US" sz="2000" dirty="0" err="1" smtClean="0"/>
              <a:t>menggunakan</a:t>
            </a:r>
            <a:r>
              <a:rPr lang="en-US" sz="2000" dirty="0" smtClean="0"/>
              <a:t> </a:t>
            </a:r>
            <a:r>
              <a:rPr lang="en-US" sz="2000" dirty="0" err="1" smtClean="0"/>
              <a:t>fungsi</a:t>
            </a:r>
            <a:r>
              <a:rPr lang="en-US" sz="2000" dirty="0" smtClean="0"/>
              <a:t> </a:t>
            </a:r>
            <a:r>
              <a:rPr lang="en-US" sz="2000" dirty="0" err="1" smtClean="0"/>
              <a:t>paddedsize</a:t>
            </a:r>
            <a:r>
              <a:rPr lang="en-US" sz="2000" dirty="0" smtClean="0"/>
              <a:t>:</a:t>
            </a:r>
            <a:endParaRPr lang="id-ID" sz="2000" dirty="0" smtClean="0"/>
          </a:p>
          <a:p>
            <a:pPr lvl="1">
              <a:buNone/>
            </a:pPr>
            <a:r>
              <a:rPr lang="en-US" sz="1800" dirty="0" smtClean="0"/>
              <a:t>PQ = </a:t>
            </a:r>
            <a:r>
              <a:rPr lang="en-US" sz="1800" dirty="0" err="1" smtClean="0"/>
              <a:t>paddedsize</a:t>
            </a:r>
            <a:r>
              <a:rPr lang="en-US" sz="1800" dirty="0" smtClean="0"/>
              <a:t>(size(f));</a:t>
            </a:r>
            <a:endParaRPr lang="id-ID" sz="1800" dirty="0" smtClean="0"/>
          </a:p>
          <a:p>
            <a:pPr lvl="0"/>
            <a:r>
              <a:rPr lang="en-US" sz="2000" dirty="0" err="1" smtClean="0"/>
              <a:t>Tentukan</a:t>
            </a:r>
            <a:r>
              <a:rPr lang="en-US" sz="2000" dirty="0" smtClean="0"/>
              <a:t> </a:t>
            </a:r>
            <a:r>
              <a:rPr lang="en-US" sz="2000" dirty="0" err="1" smtClean="0"/>
              <a:t>transformasi</a:t>
            </a:r>
            <a:r>
              <a:rPr lang="en-US" sz="2000" dirty="0" smtClean="0"/>
              <a:t> Fourier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padding:</a:t>
            </a:r>
            <a:endParaRPr lang="id-ID" sz="2000" dirty="0" smtClean="0"/>
          </a:p>
          <a:p>
            <a:pPr lvl="1">
              <a:buNone/>
            </a:pPr>
            <a:r>
              <a:rPr lang="en-US" sz="1800" dirty="0" smtClean="0"/>
              <a:t>F = fft2(f, PQ(1), PQ(2));</a:t>
            </a:r>
            <a:endParaRPr lang="id-ID" sz="1800" dirty="0" smtClean="0"/>
          </a:p>
          <a:p>
            <a:pPr lvl="0"/>
            <a:r>
              <a:rPr lang="en-US" sz="2000" dirty="0" err="1" smtClean="0"/>
              <a:t>Keluarkan</a:t>
            </a:r>
            <a:r>
              <a:rPr lang="en-US" sz="2000" dirty="0" smtClean="0"/>
              <a:t> </a:t>
            </a:r>
            <a:r>
              <a:rPr lang="en-US" sz="2000" dirty="0" err="1" smtClean="0"/>
              <a:t>fungsi</a:t>
            </a:r>
            <a:r>
              <a:rPr lang="en-US" sz="2000" dirty="0" smtClean="0"/>
              <a:t> filter H </a:t>
            </a:r>
            <a:r>
              <a:rPr lang="en-US" sz="2000" dirty="0" err="1" smtClean="0"/>
              <a:t>berukuran</a:t>
            </a:r>
            <a:r>
              <a:rPr lang="en-US" sz="2000" dirty="0" smtClean="0"/>
              <a:t> PQ(1) x PQ(2) </a:t>
            </a:r>
            <a:r>
              <a:rPr lang="en-US" sz="2000" dirty="0" err="1" smtClean="0"/>
              <a:t>menggunakan</a:t>
            </a:r>
            <a:r>
              <a:rPr lang="en-US" sz="2000" dirty="0" smtClean="0"/>
              <a:t> </a:t>
            </a:r>
            <a:r>
              <a:rPr lang="en-US" sz="2000" dirty="0" err="1" smtClean="0"/>
              <a:t>metode</a:t>
            </a:r>
            <a:r>
              <a:rPr lang="en-US" sz="2000" dirty="0" smtClean="0"/>
              <a:t> yang </a:t>
            </a:r>
            <a:r>
              <a:rPr lang="en-US" sz="2000" dirty="0" err="1" smtClean="0"/>
              <a:t>akan</a:t>
            </a:r>
            <a:r>
              <a:rPr lang="en-US" sz="2000" dirty="0" smtClean="0"/>
              <a:t> </a:t>
            </a:r>
            <a:r>
              <a:rPr lang="en-US" sz="2000" dirty="0" err="1" smtClean="0"/>
              <a:t>dibahas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bab</a:t>
            </a:r>
            <a:r>
              <a:rPr lang="en-US" sz="2000" dirty="0" smtClean="0"/>
              <a:t> </a:t>
            </a:r>
            <a:r>
              <a:rPr lang="en-US" sz="2000" dirty="0" err="1" smtClean="0"/>
              <a:t>ini</a:t>
            </a:r>
            <a:r>
              <a:rPr lang="en-US" sz="2000" dirty="0" smtClean="0"/>
              <a:t>. </a:t>
            </a:r>
            <a:r>
              <a:rPr lang="en-US" sz="2000" b="1" i="1" dirty="0" smtClean="0"/>
              <a:t>Filter </a:t>
            </a:r>
            <a:r>
              <a:rPr lang="en-US" sz="2000" b="1" i="1" dirty="0" err="1" smtClean="0"/>
              <a:t>harus</a:t>
            </a:r>
            <a:r>
              <a:rPr lang="en-US" sz="2000" b="1" i="1" dirty="0" smtClean="0"/>
              <a:t> </a:t>
            </a:r>
            <a:r>
              <a:rPr lang="en-US" sz="2000" b="1" i="1" dirty="0" err="1" smtClean="0"/>
              <a:t>dalam</a:t>
            </a:r>
            <a:r>
              <a:rPr lang="en-US" sz="2000" b="1" i="1" dirty="0" smtClean="0"/>
              <a:t> format </a:t>
            </a:r>
            <a:r>
              <a:rPr lang="en-US" sz="2000" b="1" i="1" dirty="0" err="1" smtClean="0"/>
              <a:t>tidak</a:t>
            </a:r>
            <a:r>
              <a:rPr lang="en-US" sz="2000" b="1" i="1" dirty="0" smtClean="0"/>
              <a:t> </a:t>
            </a:r>
            <a:r>
              <a:rPr lang="en-US" sz="2000" b="1" i="1" dirty="0" err="1" smtClean="0"/>
              <a:t>terpusat</a:t>
            </a:r>
            <a:r>
              <a:rPr lang="en-US" sz="2000" dirty="0" smtClean="0"/>
              <a:t>. </a:t>
            </a:r>
            <a:r>
              <a:rPr lang="en-US" sz="2000" dirty="0" err="1" smtClean="0"/>
              <a:t>Jika</a:t>
            </a:r>
            <a:r>
              <a:rPr lang="en-US" sz="2000" dirty="0" smtClean="0"/>
              <a:t> </a:t>
            </a:r>
            <a:r>
              <a:rPr lang="en-US" sz="2000" dirty="0" err="1" smtClean="0"/>
              <a:t>masih</a:t>
            </a:r>
            <a:r>
              <a:rPr lang="en-US" sz="2000" dirty="0" smtClean="0"/>
              <a:t> </a:t>
            </a:r>
            <a:r>
              <a:rPr lang="en-US" sz="2000" dirty="0" err="1" smtClean="0"/>
              <a:t>terpusat</a:t>
            </a:r>
            <a:r>
              <a:rPr lang="en-US" sz="2000" dirty="0" smtClean="0"/>
              <a:t> </a:t>
            </a:r>
            <a:r>
              <a:rPr lang="en-US" sz="2000" dirty="0" err="1" smtClean="0"/>
              <a:t>maka</a:t>
            </a:r>
            <a:r>
              <a:rPr lang="en-US" sz="2000" dirty="0" smtClean="0"/>
              <a:t> </a:t>
            </a:r>
            <a:r>
              <a:rPr lang="en-US" sz="2000" dirty="0" err="1" smtClean="0"/>
              <a:t>harus</a:t>
            </a:r>
            <a:r>
              <a:rPr lang="en-US" sz="2000" dirty="0" smtClean="0"/>
              <a:t> </a:t>
            </a:r>
            <a:r>
              <a:rPr lang="en-US" sz="2000" dirty="0" err="1" smtClean="0"/>
              <a:t>digeser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fungsi</a:t>
            </a:r>
            <a:r>
              <a:rPr lang="en-US" sz="2000" dirty="0" smtClean="0"/>
              <a:t> </a:t>
            </a:r>
            <a:r>
              <a:rPr lang="en-US" sz="2000" dirty="0" err="1" smtClean="0"/>
              <a:t>fftshift</a:t>
            </a:r>
            <a:r>
              <a:rPr lang="en-US" sz="2000" dirty="0" smtClean="0"/>
              <a:t> </a:t>
            </a:r>
            <a:r>
              <a:rPr lang="en-US" sz="2000" dirty="0" err="1" smtClean="0"/>
              <a:t>sebelum</a:t>
            </a:r>
            <a:r>
              <a:rPr lang="en-US" sz="2000" dirty="0" smtClean="0"/>
              <a:t> </a:t>
            </a:r>
            <a:r>
              <a:rPr lang="en-US" sz="2000" dirty="0" err="1" smtClean="0"/>
              <a:t>menggunakan</a:t>
            </a:r>
            <a:r>
              <a:rPr lang="en-US" sz="2000" dirty="0" smtClean="0"/>
              <a:t> filter.</a:t>
            </a:r>
            <a:endParaRPr lang="id-ID" sz="2000" dirty="0" smtClean="0"/>
          </a:p>
          <a:p>
            <a:pPr lvl="0"/>
            <a:r>
              <a:rPr lang="en-US" sz="2000" dirty="0" err="1" smtClean="0"/>
              <a:t>Kalikan</a:t>
            </a:r>
            <a:r>
              <a:rPr lang="en-US" sz="2000" dirty="0" smtClean="0"/>
              <a:t> </a:t>
            </a:r>
            <a:r>
              <a:rPr lang="en-US" sz="2000" dirty="0" err="1" smtClean="0"/>
              <a:t>transformasi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filter:</a:t>
            </a:r>
            <a:endParaRPr lang="id-ID" sz="2000" dirty="0" smtClean="0"/>
          </a:p>
          <a:p>
            <a:pPr lvl="1">
              <a:buNone/>
            </a:pPr>
            <a:r>
              <a:rPr lang="en-US" sz="1800" dirty="0" smtClean="0"/>
              <a:t>G = H.*F;</a:t>
            </a:r>
            <a:endParaRPr lang="id-ID" sz="1800" dirty="0" smtClean="0"/>
          </a:p>
          <a:p>
            <a:pPr lvl="0"/>
            <a:r>
              <a:rPr lang="en-US" sz="2000" dirty="0" err="1" smtClean="0"/>
              <a:t>Tentukan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en-US" sz="2000" dirty="0" smtClean="0"/>
              <a:t> real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invers</a:t>
            </a:r>
            <a:r>
              <a:rPr lang="en-US" sz="2000" dirty="0" smtClean="0"/>
              <a:t> FFT </a:t>
            </a:r>
            <a:r>
              <a:rPr lang="en-US" sz="2000" dirty="0" err="1" smtClean="0"/>
              <a:t>dari</a:t>
            </a:r>
            <a:r>
              <a:rPr lang="en-US" sz="2000" dirty="0" smtClean="0"/>
              <a:t> G:</a:t>
            </a:r>
            <a:endParaRPr lang="id-ID" sz="2000" dirty="0" smtClean="0"/>
          </a:p>
          <a:p>
            <a:pPr lvl="1">
              <a:buNone/>
            </a:pPr>
            <a:r>
              <a:rPr lang="en-US" sz="1800" dirty="0" smtClean="0"/>
              <a:t>g = real(ifft2(G));</a:t>
            </a:r>
            <a:endParaRPr lang="id-ID" sz="1800" dirty="0" smtClean="0"/>
          </a:p>
          <a:p>
            <a:pPr lvl="0"/>
            <a:r>
              <a:rPr lang="en-US" sz="2000" dirty="0" err="1" smtClean="0"/>
              <a:t>Potong</a:t>
            </a:r>
            <a:r>
              <a:rPr lang="en-US" sz="2000" dirty="0" smtClean="0"/>
              <a:t> </a:t>
            </a:r>
            <a:r>
              <a:rPr lang="en-US" sz="2000" dirty="0" err="1" smtClean="0"/>
              <a:t>persegi</a:t>
            </a:r>
            <a:r>
              <a:rPr lang="en-US" sz="2000" dirty="0" smtClean="0"/>
              <a:t> </a:t>
            </a:r>
            <a:r>
              <a:rPr lang="en-US" sz="2000" dirty="0" err="1" smtClean="0"/>
              <a:t>panjang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bagian</a:t>
            </a:r>
            <a:r>
              <a:rPr lang="en-US" sz="2000" dirty="0" smtClean="0"/>
              <a:t> </a:t>
            </a:r>
            <a:r>
              <a:rPr lang="en-US" sz="2000" dirty="0" err="1" smtClean="0"/>
              <a:t>kiri</a:t>
            </a:r>
            <a:r>
              <a:rPr lang="en-US" sz="2000" dirty="0" smtClean="0"/>
              <a:t> </a:t>
            </a:r>
            <a:r>
              <a:rPr lang="en-US" sz="2000" dirty="0" err="1" smtClean="0"/>
              <a:t>atas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ukuran</a:t>
            </a:r>
            <a:r>
              <a:rPr lang="en-US" sz="2000" dirty="0" smtClean="0"/>
              <a:t> </a:t>
            </a:r>
            <a:r>
              <a:rPr lang="en-US" sz="2000" dirty="0" err="1" smtClean="0"/>
              <a:t>asli</a:t>
            </a:r>
            <a:r>
              <a:rPr lang="en-US" sz="2000" dirty="0" smtClean="0"/>
              <a:t>:</a:t>
            </a:r>
            <a:endParaRPr lang="id-ID" sz="2000" dirty="0" smtClean="0"/>
          </a:p>
          <a:p>
            <a:pPr lvl="1">
              <a:buNone/>
            </a:pPr>
            <a:r>
              <a:rPr lang="en-US" sz="1800" dirty="0" smtClean="0"/>
              <a:t>g = g(1:size(f, 1), 1:size(f, 2));</a:t>
            </a:r>
            <a:endParaRPr lang="id-ID" sz="1800" dirty="0" smtClean="0"/>
          </a:p>
          <a:p>
            <a:endParaRPr lang="id-ID" sz="1800" dirty="0"/>
          </a:p>
        </p:txBody>
      </p:sp>
      <p:pic>
        <p:nvPicPr>
          <p:cNvPr id="86034" name="Picture 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7086" y="5349918"/>
            <a:ext cx="5257800" cy="151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0946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320"/>
            <a:ext cx="8933688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Teknik</a:t>
            </a:r>
            <a:r>
              <a:rPr lang="en-US" dirty="0" smtClean="0"/>
              <a:t> Filter </a:t>
            </a:r>
            <a:r>
              <a:rPr lang="en-US" dirty="0" err="1" smtClean="0"/>
              <a:t>dalam</a:t>
            </a:r>
            <a:r>
              <a:rPr lang="en-US" dirty="0" smtClean="0"/>
              <a:t> Domain </a:t>
            </a:r>
            <a:r>
              <a:rPr lang="en-US" dirty="0" err="1" smtClean="0"/>
              <a:t>Frekuensi</a:t>
            </a:r>
            <a:endParaRPr lang="id-ID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79120" y="1447800"/>
            <a:ext cx="3657600" cy="466344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Filter </a:t>
            </a:r>
            <a:r>
              <a:rPr lang="en-US" b="1" dirty="0" err="1" smtClean="0"/>
              <a:t>Penghalusan</a:t>
            </a:r>
            <a:r>
              <a:rPr lang="en-US" b="1" dirty="0" smtClean="0"/>
              <a:t> (Smoothing)</a:t>
            </a:r>
          </a:p>
          <a:p>
            <a:r>
              <a:rPr lang="en-US" dirty="0" smtClean="0"/>
              <a:t>Ideal </a:t>
            </a:r>
            <a:r>
              <a:rPr lang="en-US" dirty="0" err="1" smtClean="0"/>
              <a:t>Lowpass</a:t>
            </a:r>
            <a:r>
              <a:rPr lang="en-US" dirty="0" smtClean="0"/>
              <a:t> Filter (ILPF)</a:t>
            </a:r>
          </a:p>
          <a:p>
            <a:r>
              <a:rPr lang="en-US" dirty="0" smtClean="0"/>
              <a:t>Butterworth </a:t>
            </a:r>
            <a:r>
              <a:rPr lang="en-US" dirty="0" err="1" smtClean="0"/>
              <a:t>Lowpass</a:t>
            </a:r>
            <a:r>
              <a:rPr lang="en-US" dirty="0" smtClean="0"/>
              <a:t> Filter (BLPF)</a:t>
            </a:r>
          </a:p>
          <a:p>
            <a:r>
              <a:rPr lang="en-US" dirty="0" smtClean="0"/>
              <a:t>Gaussian </a:t>
            </a:r>
            <a:r>
              <a:rPr lang="en-US" dirty="0" err="1" smtClean="0"/>
              <a:t>Lowpass</a:t>
            </a:r>
            <a:r>
              <a:rPr lang="en-US" dirty="0" smtClean="0"/>
              <a:t> Filter (GLPF)</a:t>
            </a:r>
            <a:endParaRPr lang="id-ID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19600" y="1447800"/>
            <a:ext cx="3657600" cy="466344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Filter </a:t>
            </a:r>
            <a:r>
              <a:rPr lang="en-US" b="1" dirty="0" err="1" smtClean="0"/>
              <a:t>Penajaman</a:t>
            </a:r>
            <a:r>
              <a:rPr lang="en-US" b="1" dirty="0" smtClean="0"/>
              <a:t> (Sharpening)</a:t>
            </a:r>
          </a:p>
          <a:p>
            <a:r>
              <a:rPr lang="en-US" dirty="0" smtClean="0"/>
              <a:t>Ideal </a:t>
            </a:r>
            <a:r>
              <a:rPr lang="en-US" dirty="0" err="1" smtClean="0"/>
              <a:t>Highpass</a:t>
            </a:r>
            <a:r>
              <a:rPr lang="en-US" dirty="0" smtClean="0"/>
              <a:t> Filter (IHPF)</a:t>
            </a:r>
          </a:p>
          <a:p>
            <a:r>
              <a:rPr lang="en-US" dirty="0" smtClean="0"/>
              <a:t>Butterworth </a:t>
            </a:r>
            <a:r>
              <a:rPr lang="en-US" dirty="0" err="1" smtClean="0"/>
              <a:t>Highpass</a:t>
            </a:r>
            <a:r>
              <a:rPr lang="en-US" dirty="0" smtClean="0"/>
              <a:t> Filter (BHPF)</a:t>
            </a:r>
          </a:p>
          <a:p>
            <a:r>
              <a:rPr lang="en-US" dirty="0" smtClean="0"/>
              <a:t>Gaussian </a:t>
            </a:r>
            <a:r>
              <a:rPr lang="en-US" dirty="0" err="1" smtClean="0"/>
              <a:t>Highpass</a:t>
            </a:r>
            <a:r>
              <a:rPr lang="en-US" dirty="0" smtClean="0"/>
              <a:t> Filter (GHPF)</a:t>
            </a:r>
            <a:endParaRPr lang="id-ID" dirty="0" smtClean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264403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Filter </a:t>
            </a:r>
            <a:r>
              <a:rPr lang="en-US" dirty="0" err="1" smtClean="0"/>
              <a:t>Penghalusan</a:t>
            </a:r>
            <a:r>
              <a:rPr lang="en-US" dirty="0" smtClean="0"/>
              <a:t> (Smoothing)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38862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Smoothing (blurring) </a:t>
            </a:r>
            <a:r>
              <a:rPr lang="en-US" dirty="0" err="1" smtClean="0"/>
              <a:t>dicapai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domain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pelemahan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; yang </a:t>
            </a:r>
            <a:r>
              <a:rPr lang="en-US" dirty="0" err="1" smtClean="0"/>
              <a:t>disebut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i="1" dirty="0" err="1" smtClean="0"/>
              <a:t>lowpass</a:t>
            </a:r>
            <a:r>
              <a:rPr lang="en-US" i="1" dirty="0" smtClean="0"/>
              <a:t> filter.</a:t>
            </a:r>
            <a:endParaRPr lang="en-US" dirty="0" smtClean="0"/>
          </a:p>
          <a:p>
            <a:r>
              <a:rPr lang="en-US" b="1" dirty="0" smtClean="0"/>
              <a:t>Ideal </a:t>
            </a:r>
            <a:r>
              <a:rPr lang="en-US" b="1" dirty="0" err="1" smtClean="0"/>
              <a:t>Lowpass</a:t>
            </a:r>
            <a:r>
              <a:rPr lang="en-US" b="1" dirty="0" smtClean="0"/>
              <a:t> Filter (ILPF)</a:t>
            </a:r>
          </a:p>
          <a:p>
            <a:pPr lvl="1"/>
            <a:r>
              <a:rPr lang="en-US" dirty="0" smtClean="0"/>
              <a:t>Filter </a:t>
            </a:r>
            <a:r>
              <a:rPr lang="en-US" dirty="0" err="1" smtClean="0"/>
              <a:t>lowpass</a:t>
            </a:r>
            <a:r>
              <a:rPr lang="en-US" dirty="0" smtClean="0"/>
              <a:t> 2-D yang </a:t>
            </a:r>
            <a:r>
              <a:rPr lang="en-US" dirty="0" err="1" smtClean="0"/>
              <a:t>melewatkan</a:t>
            </a:r>
            <a:r>
              <a:rPr lang="en-US" dirty="0" smtClean="0"/>
              <a:t> 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pelemahan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lingkaran</a:t>
            </a:r>
            <a:r>
              <a:rPr lang="en-US" dirty="0" smtClean="0"/>
              <a:t> radius D</a:t>
            </a:r>
            <a:r>
              <a:rPr lang="en-US" baseline="-25000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origin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meng</a:t>
            </a:r>
            <a:r>
              <a:rPr lang="en-US" dirty="0" smtClean="0"/>
              <a:t>-“cut off”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luar</a:t>
            </a:r>
            <a:r>
              <a:rPr lang="en-US" dirty="0" smtClean="0"/>
              <a:t> </a:t>
            </a:r>
            <a:r>
              <a:rPr lang="en-US" dirty="0" err="1" smtClean="0"/>
              <a:t>lingkaran</a:t>
            </a:r>
            <a:r>
              <a:rPr lang="en-US" dirty="0" smtClean="0"/>
              <a:t> </a:t>
            </a:r>
            <a:r>
              <a:rPr lang="en-US" dirty="0" err="1" smtClean="0"/>
              <a:t>disebut</a:t>
            </a:r>
            <a:r>
              <a:rPr lang="en-US" dirty="0" smtClean="0"/>
              <a:t> </a:t>
            </a:r>
            <a:r>
              <a:rPr lang="en-US" i="1" dirty="0" smtClean="0"/>
              <a:t>Ideal </a:t>
            </a:r>
            <a:r>
              <a:rPr lang="en-US" i="1" dirty="0" err="1" smtClean="0"/>
              <a:t>Lowpass</a:t>
            </a:r>
            <a:r>
              <a:rPr lang="en-US" i="1" dirty="0" smtClean="0"/>
              <a:t> Filter</a:t>
            </a:r>
            <a:r>
              <a:rPr lang="en-US" dirty="0" smtClean="0"/>
              <a:t> (ILPF) yang </a:t>
            </a:r>
            <a:r>
              <a:rPr lang="en-US" dirty="0" err="1" smtClean="0"/>
              <a:t>ditentukan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mana</a:t>
            </a:r>
            <a:r>
              <a:rPr lang="en-US" dirty="0" smtClean="0"/>
              <a:t> D</a:t>
            </a:r>
            <a:r>
              <a:rPr lang="en-US" baseline="-25000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konstanta</a:t>
            </a:r>
            <a:r>
              <a:rPr lang="en-US" dirty="0" smtClean="0"/>
              <a:t> </a:t>
            </a:r>
            <a:r>
              <a:rPr lang="en-US" dirty="0" err="1" smtClean="0"/>
              <a:t>positif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D(</a:t>
            </a:r>
            <a:r>
              <a:rPr lang="en-US" dirty="0" err="1" smtClean="0"/>
              <a:t>u,v</a:t>
            </a:r>
            <a:r>
              <a:rPr lang="en-US" dirty="0" smtClean="0"/>
              <a:t>)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jarak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(</a:t>
            </a:r>
            <a:r>
              <a:rPr lang="en-US" dirty="0" err="1" smtClean="0"/>
              <a:t>u,v</a:t>
            </a:r>
            <a:r>
              <a:rPr lang="en-US" dirty="0" smtClean="0"/>
              <a:t>) </a:t>
            </a:r>
            <a:r>
              <a:rPr lang="en-US" dirty="0" err="1" smtClean="0"/>
              <a:t>dalam</a:t>
            </a:r>
            <a:r>
              <a:rPr lang="en-US" dirty="0" smtClean="0"/>
              <a:t> domain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pusat</a:t>
            </a:r>
            <a:r>
              <a:rPr lang="en-US" dirty="0" smtClean="0"/>
              <a:t> </a:t>
            </a:r>
            <a:r>
              <a:rPr lang="en-US" dirty="0" err="1" smtClean="0"/>
              <a:t>persegi</a:t>
            </a:r>
            <a:r>
              <a:rPr lang="en-US" dirty="0" smtClean="0"/>
              <a:t> </a:t>
            </a:r>
            <a:r>
              <a:rPr lang="en-US" dirty="0" err="1" smtClean="0"/>
              <a:t>panjang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, </a:t>
            </a:r>
            <a:r>
              <a:rPr lang="en-US" dirty="0" err="1" smtClean="0"/>
              <a:t>maka</a:t>
            </a:r>
            <a:r>
              <a:rPr lang="en-US" dirty="0" smtClean="0"/>
              <a:t>:</a:t>
            </a:r>
            <a:endParaRPr lang="id-ID" dirty="0" smtClean="0"/>
          </a:p>
          <a:p>
            <a:pPr lvl="1"/>
            <a:r>
              <a:rPr lang="en-US" dirty="0" smtClean="0"/>
              <a:t>D(</a:t>
            </a:r>
            <a:r>
              <a:rPr lang="en-US" dirty="0" err="1" smtClean="0"/>
              <a:t>u,v</a:t>
            </a:r>
            <a:r>
              <a:rPr lang="en-US" dirty="0" smtClean="0"/>
              <a:t>) = [(u – P/2)</a:t>
            </a:r>
            <a:r>
              <a:rPr lang="en-US" baseline="30000" dirty="0" smtClean="0"/>
              <a:t>2</a:t>
            </a:r>
            <a:r>
              <a:rPr lang="en-US" dirty="0" smtClean="0"/>
              <a:t> + (v – Q/2)</a:t>
            </a:r>
            <a:r>
              <a:rPr lang="en-US" baseline="30000" dirty="0" smtClean="0"/>
              <a:t>2</a:t>
            </a:r>
            <a:r>
              <a:rPr lang="en-US" dirty="0" smtClean="0"/>
              <a:t>]</a:t>
            </a:r>
            <a:r>
              <a:rPr lang="en-US" baseline="30000" dirty="0" smtClean="0"/>
              <a:t>1/2</a:t>
            </a: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28</a:t>
            </a:fld>
            <a:endParaRPr lang="id-ID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8704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647121"/>
              </p:ext>
            </p:extLst>
          </p:nvPr>
        </p:nvGraphicFramePr>
        <p:xfrm>
          <a:off x="5161931" y="3124200"/>
          <a:ext cx="2849563" cy="67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07" name="Equation" r:id="rId3" imgW="2844720" imgH="672840" progId="Equation.3">
                  <p:embed/>
                </p:oleObj>
              </mc:Choice>
              <mc:Fallback>
                <p:oleObj name="Equation" r:id="rId3" imgW="284472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1931" y="3124200"/>
                        <a:ext cx="2849563" cy="677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7043" name="Picture 13" descr="Li-3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81250" y="5267325"/>
            <a:ext cx="128587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4" name="Picture 23" descr="Li-imag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67150" y="5257800"/>
            <a:ext cx="128587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5" name="Picture 32" descr="Li-plot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34000" y="5267325"/>
            <a:ext cx="1219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9679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Filter </a:t>
            </a:r>
            <a:r>
              <a:rPr lang="en-US" dirty="0" err="1" smtClean="0"/>
              <a:t>Penghalusan</a:t>
            </a:r>
            <a:r>
              <a:rPr lang="en-US" dirty="0" smtClean="0"/>
              <a:t> (Smoothing)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33528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b="1" dirty="0" smtClean="0"/>
              <a:t>Butterworth </a:t>
            </a:r>
            <a:r>
              <a:rPr lang="en-US" b="1" dirty="0" err="1" smtClean="0"/>
              <a:t>Lowpass</a:t>
            </a:r>
            <a:r>
              <a:rPr lang="en-US" b="1" dirty="0" smtClean="0"/>
              <a:t> Filter</a:t>
            </a:r>
          </a:p>
          <a:p>
            <a:r>
              <a:rPr lang="en-US" dirty="0" err="1" smtClean="0"/>
              <a:t>Fungsi</a:t>
            </a:r>
            <a:r>
              <a:rPr lang="en-US" dirty="0" smtClean="0"/>
              <a:t> transfer filter </a:t>
            </a:r>
            <a:r>
              <a:rPr lang="en-US" dirty="0" err="1" smtClean="0"/>
              <a:t>lowpass</a:t>
            </a:r>
            <a:r>
              <a:rPr lang="en-US" dirty="0" smtClean="0"/>
              <a:t> Butterworth (BLPF) </a:t>
            </a:r>
            <a:r>
              <a:rPr lang="en-US" dirty="0" err="1" smtClean="0"/>
              <a:t>dari</a:t>
            </a:r>
            <a:r>
              <a:rPr lang="en-US" dirty="0" smtClean="0"/>
              <a:t> order n,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cutoff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jarak</a:t>
            </a:r>
            <a:r>
              <a:rPr lang="en-US" dirty="0" smtClean="0"/>
              <a:t> D</a:t>
            </a:r>
            <a:r>
              <a:rPr lang="en-US" baseline="-25000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origin, </a:t>
            </a:r>
            <a:r>
              <a:rPr lang="en-US" dirty="0" err="1" smtClean="0"/>
              <a:t>didefinisikan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mana</a:t>
            </a:r>
            <a:r>
              <a:rPr lang="en-US" dirty="0" smtClean="0"/>
              <a:t> D(</a:t>
            </a:r>
            <a:r>
              <a:rPr lang="en-US" dirty="0" err="1" smtClean="0"/>
              <a:t>u,v</a:t>
            </a:r>
            <a:r>
              <a:rPr lang="en-US" dirty="0" smtClean="0"/>
              <a:t>) </a:t>
            </a:r>
            <a:r>
              <a:rPr lang="en-US" dirty="0" err="1" smtClean="0"/>
              <a:t>dinyatakan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persamaan</a:t>
            </a:r>
            <a:r>
              <a:rPr lang="en-US" dirty="0" smtClean="0"/>
              <a:t> </a:t>
            </a:r>
            <a:r>
              <a:rPr lang="en-US" dirty="0" err="1" smtClean="0"/>
              <a:t>sebelumnya</a:t>
            </a:r>
            <a:r>
              <a:rPr lang="en-US" dirty="0" smtClean="0"/>
              <a:t>. 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29</a:t>
            </a:fld>
            <a:endParaRPr lang="id-ID"/>
          </a:p>
        </p:txBody>
      </p:sp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89089" name="Object 1"/>
          <p:cNvGraphicFramePr>
            <a:graphicFrameLocks noChangeAspect="1"/>
          </p:cNvGraphicFramePr>
          <p:nvPr/>
        </p:nvGraphicFramePr>
        <p:xfrm>
          <a:off x="2819400" y="2895600"/>
          <a:ext cx="25273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1" name="Equation" r:id="rId3" imgW="2527200" imgH="609480" progId="Equation.3">
                  <p:embed/>
                </p:oleObj>
              </mc:Choice>
              <mc:Fallback>
                <p:oleObj name="Equation" r:id="rId3" imgW="252720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895600"/>
                        <a:ext cx="2527300" cy="604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9091" name="Picture 14" descr="Lb-3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19300" y="4267200"/>
            <a:ext cx="14287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2" name="Picture 24" descr="Lb-imag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90925" y="4400550"/>
            <a:ext cx="12573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3" name="Picture 33" descr="Lb-plot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00625" y="4591050"/>
            <a:ext cx="12573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8876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74320"/>
            <a:ext cx="8933688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Domain </a:t>
            </a:r>
            <a:r>
              <a:rPr lang="en-US" dirty="0" err="1" smtClean="0"/>
              <a:t>Spasial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Domain </a:t>
            </a:r>
            <a:r>
              <a:rPr lang="en-US" dirty="0" err="1" smtClean="0"/>
              <a:t>Frekuensi</a:t>
            </a:r>
            <a:endParaRPr lang="id-ID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3657600" cy="466344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 smtClean="0"/>
              <a:t>Domain </a:t>
            </a:r>
            <a:r>
              <a:rPr lang="en-US" b="1" dirty="0" err="1" smtClean="0"/>
              <a:t>Spasial</a:t>
            </a:r>
            <a:endParaRPr lang="en-US" b="1" dirty="0" smtClean="0"/>
          </a:p>
          <a:p>
            <a:r>
              <a:rPr lang="en-US" dirty="0" err="1" smtClean="0"/>
              <a:t>Konsep</a:t>
            </a:r>
            <a:r>
              <a:rPr lang="en-US" dirty="0" smtClean="0"/>
              <a:t> </a:t>
            </a:r>
            <a:r>
              <a:rPr lang="en-US" dirty="0" err="1" smtClean="0"/>
              <a:t>koordinat</a:t>
            </a:r>
            <a:r>
              <a:rPr lang="en-US" dirty="0" smtClean="0"/>
              <a:t> </a:t>
            </a:r>
            <a:r>
              <a:rPr lang="en-US" dirty="0" err="1" smtClean="0"/>
              <a:t>baris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kolom</a:t>
            </a:r>
            <a:endParaRPr lang="en-US" dirty="0" smtClean="0"/>
          </a:p>
          <a:p>
            <a:r>
              <a:rPr lang="en-US" dirty="0" err="1" smtClean="0"/>
              <a:t>Pemrosesan</a:t>
            </a:r>
            <a:r>
              <a:rPr lang="en-US" dirty="0" smtClean="0"/>
              <a:t> pixel-by-pixel</a:t>
            </a:r>
          </a:p>
          <a:p>
            <a:r>
              <a:rPr lang="en-US" dirty="0" err="1" smtClean="0"/>
              <a:t>Komputasi</a:t>
            </a:r>
            <a:r>
              <a:rPr lang="en-US" dirty="0" smtClean="0"/>
              <a:t> lama (</a:t>
            </a:r>
            <a:r>
              <a:rPr lang="en-US" dirty="0" err="1" smtClean="0"/>
              <a:t>terutama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ukuran</a:t>
            </a:r>
            <a:r>
              <a:rPr lang="en-US" dirty="0" smtClean="0"/>
              <a:t> </a:t>
            </a:r>
            <a:r>
              <a:rPr lang="en-US" dirty="0" err="1" smtClean="0"/>
              <a:t>spasial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)</a:t>
            </a:r>
          </a:p>
          <a:p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95800" y="1524000"/>
            <a:ext cx="3657600" cy="466344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 smtClean="0"/>
              <a:t>Domain </a:t>
            </a:r>
            <a:r>
              <a:rPr lang="en-US" b="1" dirty="0" err="1" smtClean="0"/>
              <a:t>Frekuensi</a:t>
            </a:r>
            <a:endParaRPr lang="en-US" b="1" dirty="0" smtClean="0"/>
          </a:p>
          <a:p>
            <a:r>
              <a:rPr lang="en-US" dirty="0" err="1" smtClean="0"/>
              <a:t>Konsep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, </a:t>
            </a:r>
            <a:r>
              <a:rPr lang="en-US" dirty="0" err="1" smtClean="0"/>
              <a:t>perubahan</a:t>
            </a:r>
            <a:r>
              <a:rPr lang="en-US" dirty="0" smtClean="0"/>
              <a:t> </a:t>
            </a:r>
            <a:r>
              <a:rPr lang="en-US" dirty="0" err="1" smtClean="0"/>
              <a:t>intensitas</a:t>
            </a:r>
            <a:r>
              <a:rPr lang="en-US" dirty="0" smtClean="0"/>
              <a:t> </a:t>
            </a:r>
            <a:r>
              <a:rPr lang="en-US" dirty="0" err="1" smtClean="0"/>
              <a:t>piksel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piksel</a:t>
            </a:r>
            <a:r>
              <a:rPr lang="en-US" dirty="0" smtClean="0"/>
              <a:t> (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rendah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Pemrosesan</a:t>
            </a:r>
            <a:r>
              <a:rPr lang="en-US" dirty="0" smtClean="0"/>
              <a:t>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pemilihan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difilter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endParaRPr lang="en-US" dirty="0" smtClean="0"/>
          </a:p>
          <a:p>
            <a:r>
              <a:rPr lang="en-US" dirty="0" err="1" smtClean="0"/>
              <a:t>Komputasi</a:t>
            </a:r>
            <a:r>
              <a:rPr lang="en-US" dirty="0" smtClean="0"/>
              <a:t> </a:t>
            </a:r>
            <a:r>
              <a:rPr lang="en-US" dirty="0" err="1" smtClean="0"/>
              <a:t>relatif</a:t>
            </a:r>
            <a:r>
              <a:rPr lang="en-US" dirty="0" smtClean="0"/>
              <a:t> </a:t>
            </a:r>
            <a:r>
              <a:rPr lang="en-US" dirty="0" err="1" smtClean="0"/>
              <a:t>cepat</a:t>
            </a:r>
            <a:r>
              <a:rPr lang="en-US" dirty="0" smtClean="0"/>
              <a:t> (</a:t>
            </a:r>
            <a:r>
              <a:rPr lang="en-US" dirty="0" err="1" smtClean="0"/>
              <a:t>terutama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ukuran</a:t>
            </a:r>
            <a:r>
              <a:rPr lang="en-US" dirty="0" smtClean="0"/>
              <a:t> </a:t>
            </a:r>
            <a:r>
              <a:rPr lang="en-US" dirty="0" err="1" smtClean="0"/>
              <a:t>spasial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)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44774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Filter </a:t>
            </a:r>
            <a:r>
              <a:rPr lang="en-US" dirty="0" err="1" smtClean="0"/>
              <a:t>Penghalusan</a:t>
            </a:r>
            <a:r>
              <a:rPr lang="en-US" dirty="0" smtClean="0"/>
              <a:t> (Smoothing)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Gaussian </a:t>
            </a:r>
            <a:r>
              <a:rPr lang="en-US" dirty="0" err="1" smtClean="0"/>
              <a:t>Lowpass</a:t>
            </a:r>
            <a:r>
              <a:rPr lang="en-US" dirty="0" smtClean="0"/>
              <a:t> Filter</a:t>
            </a:r>
          </a:p>
          <a:p>
            <a:r>
              <a:rPr lang="en-US" dirty="0" err="1" smtClean="0"/>
              <a:t>Bentuk</a:t>
            </a:r>
            <a:r>
              <a:rPr lang="en-US" dirty="0" smtClean="0"/>
              <a:t> Gaussian </a:t>
            </a:r>
            <a:r>
              <a:rPr lang="en-US" dirty="0" err="1" smtClean="0"/>
              <a:t>Lowpass</a:t>
            </a:r>
            <a:r>
              <a:rPr lang="en-US" dirty="0" smtClean="0"/>
              <a:t> Filters (GLPF)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dimensi</a:t>
            </a:r>
            <a:r>
              <a:rPr lang="en-US" dirty="0" smtClean="0"/>
              <a:t> </a:t>
            </a:r>
            <a:r>
              <a:rPr lang="en-US" dirty="0" err="1" smtClean="0"/>
              <a:t>didefinisikan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D(</a:t>
            </a:r>
            <a:r>
              <a:rPr lang="en-US" dirty="0" err="1" smtClean="0"/>
              <a:t>u,v</a:t>
            </a:r>
            <a:r>
              <a:rPr lang="en-US" dirty="0" smtClean="0"/>
              <a:t>)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jarak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pusat</a:t>
            </a:r>
            <a:r>
              <a:rPr lang="en-US" dirty="0" smtClean="0"/>
              <a:t> </a:t>
            </a:r>
            <a:r>
              <a:rPr lang="en-US" dirty="0" err="1" smtClean="0"/>
              <a:t>persegi</a:t>
            </a:r>
            <a:r>
              <a:rPr lang="en-US" dirty="0" smtClean="0"/>
              <a:t> </a:t>
            </a:r>
            <a:r>
              <a:rPr lang="en-US" dirty="0" err="1" smtClean="0"/>
              <a:t>panjang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30</a:t>
            </a:fld>
            <a:endParaRPr lang="id-ID"/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90113" name="Object 1"/>
          <p:cNvGraphicFramePr>
            <a:graphicFrameLocks noChangeAspect="1"/>
          </p:cNvGraphicFramePr>
          <p:nvPr/>
        </p:nvGraphicFramePr>
        <p:xfrm>
          <a:off x="2286000" y="3810000"/>
          <a:ext cx="1731963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55" name="Equation" r:id="rId3" imgW="1726920" imgH="330120" progId="Equation.3">
                  <p:embed/>
                </p:oleObj>
              </mc:Choice>
              <mc:Fallback>
                <p:oleObj name="Equation" r:id="rId3" imgW="1726920" imgH="33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810000"/>
                        <a:ext cx="1731963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9706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</a:t>
            </a:r>
            <a:r>
              <a:rPr lang="en-US" dirty="0" err="1" smtClean="0"/>
              <a:t>Lowpass</a:t>
            </a:r>
            <a:r>
              <a:rPr lang="en-US" dirty="0" smtClean="0"/>
              <a:t> Filter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31</a:t>
            </a:fld>
            <a:endParaRPr lang="id-ID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219200"/>
            <a:ext cx="282974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2852" y="1219200"/>
            <a:ext cx="282974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2906839" y="3352800"/>
            <a:ext cx="1588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ILPF, </a:t>
            </a:r>
            <a:r>
              <a:rPr lang="id-ID" dirty="0" smtClean="0"/>
              <a:t>D0 = 20</a:t>
            </a:r>
            <a:endParaRPr lang="id-ID" dirty="0"/>
          </a:p>
        </p:txBody>
      </p:sp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1219200"/>
            <a:ext cx="2819400" cy="242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219200"/>
            <a:ext cx="2819400" cy="242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2362200" y="21336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id-ID" dirty="0"/>
          </a:p>
        </p:txBody>
      </p:sp>
      <p:sp>
        <p:nvSpPr>
          <p:cNvPr id="11" name="Rectangle 10"/>
          <p:cNvSpPr/>
          <p:nvPr/>
        </p:nvSpPr>
        <p:spPr>
          <a:xfrm>
            <a:off x="4557482" y="213360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</a:t>
            </a:r>
            <a:endParaRPr lang="id-ID" dirty="0"/>
          </a:p>
        </p:txBody>
      </p:sp>
      <p:sp>
        <p:nvSpPr>
          <p:cNvPr id="12" name="Rectangle 11"/>
          <p:cNvSpPr/>
          <p:nvPr/>
        </p:nvSpPr>
        <p:spPr>
          <a:xfrm>
            <a:off x="533400" y="3352800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Spektrum</a:t>
            </a:r>
            <a:r>
              <a:rPr lang="en-US" dirty="0" smtClean="0"/>
              <a:t> </a:t>
            </a:r>
            <a:r>
              <a:rPr lang="en-US" dirty="0" err="1" smtClean="0"/>
              <a:t>asli</a:t>
            </a:r>
            <a:endParaRPr lang="id-ID" dirty="0"/>
          </a:p>
        </p:txBody>
      </p:sp>
      <p:sp>
        <p:nvSpPr>
          <p:cNvPr id="13" name="Rectangle 12"/>
          <p:cNvSpPr/>
          <p:nvPr/>
        </p:nvSpPr>
        <p:spPr>
          <a:xfrm>
            <a:off x="4918675" y="3352800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Spektrum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endParaRPr lang="id-ID" dirty="0"/>
          </a:p>
        </p:txBody>
      </p:sp>
      <p:sp>
        <p:nvSpPr>
          <p:cNvPr id="14" name="Rectangle 13"/>
          <p:cNvSpPr/>
          <p:nvPr/>
        </p:nvSpPr>
        <p:spPr>
          <a:xfrm>
            <a:off x="7400012" y="3352800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Citra </a:t>
            </a:r>
            <a:r>
              <a:rPr lang="en-US" dirty="0" err="1" smtClean="0"/>
              <a:t>hasil</a:t>
            </a:r>
            <a:endParaRPr lang="id-ID" dirty="0"/>
          </a:p>
        </p:txBody>
      </p:sp>
      <p:pic>
        <p:nvPicPr>
          <p:cNvPr id="9114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09800" y="3810000"/>
            <a:ext cx="282974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1143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19600" y="3810000"/>
            <a:ext cx="2838450" cy="244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1144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53200" y="3810000"/>
            <a:ext cx="2783024" cy="239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810000"/>
            <a:ext cx="2819400" cy="242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19"/>
          <p:cNvSpPr/>
          <p:nvPr/>
        </p:nvSpPr>
        <p:spPr>
          <a:xfrm>
            <a:off x="2895600" y="5943600"/>
            <a:ext cx="1588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ILPF, </a:t>
            </a:r>
            <a:r>
              <a:rPr lang="id-ID" dirty="0" smtClean="0"/>
              <a:t>D0 = </a:t>
            </a:r>
            <a:r>
              <a:rPr lang="en-US" dirty="0" smtClean="0"/>
              <a:t>6</a:t>
            </a:r>
            <a:r>
              <a:rPr lang="id-ID" dirty="0" smtClean="0"/>
              <a:t>0</a:t>
            </a:r>
            <a:endParaRPr lang="id-ID" dirty="0"/>
          </a:p>
        </p:txBody>
      </p:sp>
      <p:sp>
        <p:nvSpPr>
          <p:cNvPr id="21" name="Rectangle 20"/>
          <p:cNvSpPr/>
          <p:nvPr/>
        </p:nvSpPr>
        <p:spPr>
          <a:xfrm>
            <a:off x="2362200" y="47244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id-ID" dirty="0"/>
          </a:p>
        </p:txBody>
      </p:sp>
      <p:sp>
        <p:nvSpPr>
          <p:cNvPr id="22" name="Rectangle 21"/>
          <p:cNvSpPr/>
          <p:nvPr/>
        </p:nvSpPr>
        <p:spPr>
          <a:xfrm>
            <a:off x="4557482" y="472440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25307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Butterworth </a:t>
            </a:r>
            <a:r>
              <a:rPr lang="en-US" dirty="0" err="1" smtClean="0"/>
              <a:t>Lowpass</a:t>
            </a:r>
            <a:r>
              <a:rPr lang="en-US" dirty="0" smtClean="0"/>
              <a:t> Filter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32</a:t>
            </a:fld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2438400" y="3352800"/>
            <a:ext cx="2493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BLPF, </a:t>
            </a:r>
            <a:r>
              <a:rPr lang="id-ID" dirty="0" smtClean="0"/>
              <a:t>D0 = 20</a:t>
            </a:r>
            <a:r>
              <a:rPr lang="en-US" dirty="0" smtClean="0"/>
              <a:t>, sig = 2</a:t>
            </a:r>
            <a:endParaRPr lang="id-ID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2819400" cy="242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2362200" y="21336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id-ID" dirty="0"/>
          </a:p>
        </p:txBody>
      </p:sp>
      <p:sp>
        <p:nvSpPr>
          <p:cNvPr id="11" name="Rectangle 10"/>
          <p:cNvSpPr/>
          <p:nvPr/>
        </p:nvSpPr>
        <p:spPr>
          <a:xfrm>
            <a:off x="4557482" y="213360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</a:t>
            </a:r>
            <a:endParaRPr lang="id-ID" dirty="0"/>
          </a:p>
        </p:txBody>
      </p:sp>
      <p:sp>
        <p:nvSpPr>
          <p:cNvPr id="12" name="Rectangle 11"/>
          <p:cNvSpPr/>
          <p:nvPr/>
        </p:nvSpPr>
        <p:spPr>
          <a:xfrm>
            <a:off x="533400" y="3352800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Spektrum</a:t>
            </a:r>
            <a:r>
              <a:rPr lang="en-US" dirty="0" smtClean="0"/>
              <a:t> </a:t>
            </a:r>
            <a:r>
              <a:rPr lang="en-US" dirty="0" err="1" smtClean="0"/>
              <a:t>asli</a:t>
            </a:r>
            <a:endParaRPr lang="id-ID" dirty="0"/>
          </a:p>
        </p:txBody>
      </p:sp>
      <p:sp>
        <p:nvSpPr>
          <p:cNvPr id="13" name="Rectangle 12"/>
          <p:cNvSpPr/>
          <p:nvPr/>
        </p:nvSpPr>
        <p:spPr>
          <a:xfrm>
            <a:off x="4918675" y="3352800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Spektrum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endParaRPr lang="id-ID" dirty="0"/>
          </a:p>
        </p:txBody>
      </p:sp>
      <p:sp>
        <p:nvSpPr>
          <p:cNvPr id="14" name="Rectangle 13"/>
          <p:cNvSpPr/>
          <p:nvPr/>
        </p:nvSpPr>
        <p:spPr>
          <a:xfrm>
            <a:off x="7400012" y="3352800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Citra </a:t>
            </a:r>
            <a:r>
              <a:rPr lang="en-US" dirty="0" err="1" smtClean="0"/>
              <a:t>hasil</a:t>
            </a:r>
            <a:endParaRPr lang="id-ID" dirty="0"/>
          </a:p>
        </p:txBody>
      </p:sp>
      <p:sp>
        <p:nvSpPr>
          <p:cNvPr id="20" name="Rectangle 19"/>
          <p:cNvSpPr/>
          <p:nvPr/>
        </p:nvSpPr>
        <p:spPr>
          <a:xfrm>
            <a:off x="2438400" y="5943600"/>
            <a:ext cx="2493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BLPF, </a:t>
            </a:r>
            <a:r>
              <a:rPr lang="id-ID" dirty="0" smtClean="0"/>
              <a:t>D0 = </a:t>
            </a:r>
            <a:r>
              <a:rPr lang="en-US" dirty="0" smtClean="0"/>
              <a:t>6</a:t>
            </a:r>
            <a:r>
              <a:rPr lang="id-ID" dirty="0" smtClean="0"/>
              <a:t>0</a:t>
            </a:r>
            <a:r>
              <a:rPr lang="en-US" dirty="0" smtClean="0"/>
              <a:t>, sig = 2</a:t>
            </a:r>
            <a:endParaRPr lang="id-ID" dirty="0"/>
          </a:p>
        </p:txBody>
      </p:sp>
      <p:sp>
        <p:nvSpPr>
          <p:cNvPr id="21" name="Rectangle 20"/>
          <p:cNvSpPr/>
          <p:nvPr/>
        </p:nvSpPr>
        <p:spPr>
          <a:xfrm>
            <a:off x="2362200" y="47244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id-ID" dirty="0"/>
          </a:p>
        </p:txBody>
      </p:sp>
      <p:sp>
        <p:nvSpPr>
          <p:cNvPr id="22" name="Rectangle 21"/>
          <p:cNvSpPr/>
          <p:nvPr/>
        </p:nvSpPr>
        <p:spPr>
          <a:xfrm>
            <a:off x="4557482" y="472440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</a:t>
            </a:r>
            <a:endParaRPr lang="id-ID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1228117"/>
            <a:ext cx="2819400" cy="242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1219200"/>
            <a:ext cx="2860714" cy="2465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6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3200" y="1219200"/>
            <a:ext cx="2796744" cy="240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90750" y="3810000"/>
            <a:ext cx="2866594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6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19600" y="3810000"/>
            <a:ext cx="2866592" cy="2470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68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53200" y="3810000"/>
            <a:ext cx="2866593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8917"/>
            <a:ext cx="2819400" cy="242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7781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</a:t>
            </a:r>
            <a:r>
              <a:rPr lang="en-US" dirty="0" err="1" smtClean="0"/>
              <a:t>Lowpass</a:t>
            </a:r>
            <a:r>
              <a:rPr lang="en-US" dirty="0" smtClean="0"/>
              <a:t> Filter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33</a:t>
            </a:fld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2906839" y="3352800"/>
            <a:ext cx="1704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GLPF, </a:t>
            </a:r>
            <a:r>
              <a:rPr lang="id-ID" dirty="0" smtClean="0"/>
              <a:t>D0 = 20</a:t>
            </a:r>
            <a:endParaRPr lang="id-ID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2819400" cy="242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2362200" y="21336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id-ID" dirty="0"/>
          </a:p>
        </p:txBody>
      </p:sp>
      <p:sp>
        <p:nvSpPr>
          <p:cNvPr id="11" name="Rectangle 10"/>
          <p:cNvSpPr/>
          <p:nvPr/>
        </p:nvSpPr>
        <p:spPr>
          <a:xfrm>
            <a:off x="4557482" y="213360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</a:t>
            </a:r>
            <a:endParaRPr lang="id-ID" dirty="0"/>
          </a:p>
        </p:txBody>
      </p:sp>
      <p:sp>
        <p:nvSpPr>
          <p:cNvPr id="12" name="Rectangle 11"/>
          <p:cNvSpPr/>
          <p:nvPr/>
        </p:nvSpPr>
        <p:spPr>
          <a:xfrm>
            <a:off x="533400" y="3352800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Spektrum</a:t>
            </a:r>
            <a:r>
              <a:rPr lang="en-US" dirty="0" smtClean="0"/>
              <a:t> </a:t>
            </a:r>
            <a:r>
              <a:rPr lang="en-US" dirty="0" err="1" smtClean="0"/>
              <a:t>asli</a:t>
            </a:r>
            <a:endParaRPr lang="id-ID" dirty="0"/>
          </a:p>
        </p:txBody>
      </p:sp>
      <p:sp>
        <p:nvSpPr>
          <p:cNvPr id="13" name="Rectangle 12"/>
          <p:cNvSpPr/>
          <p:nvPr/>
        </p:nvSpPr>
        <p:spPr>
          <a:xfrm>
            <a:off x="4918675" y="3352800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Spektrum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endParaRPr lang="id-ID" dirty="0"/>
          </a:p>
        </p:txBody>
      </p:sp>
      <p:sp>
        <p:nvSpPr>
          <p:cNvPr id="14" name="Rectangle 13"/>
          <p:cNvSpPr/>
          <p:nvPr/>
        </p:nvSpPr>
        <p:spPr>
          <a:xfrm>
            <a:off x="7400012" y="3352800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Citra </a:t>
            </a:r>
            <a:r>
              <a:rPr lang="en-US" dirty="0" err="1" smtClean="0"/>
              <a:t>hasil</a:t>
            </a:r>
            <a:endParaRPr lang="id-ID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810000"/>
            <a:ext cx="2819400" cy="242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19"/>
          <p:cNvSpPr/>
          <p:nvPr/>
        </p:nvSpPr>
        <p:spPr>
          <a:xfrm>
            <a:off x="2895600" y="5943600"/>
            <a:ext cx="1704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GLPF, </a:t>
            </a:r>
            <a:r>
              <a:rPr lang="id-ID" dirty="0" smtClean="0"/>
              <a:t>D0 = </a:t>
            </a:r>
            <a:r>
              <a:rPr lang="en-US" dirty="0" smtClean="0"/>
              <a:t>6</a:t>
            </a:r>
            <a:r>
              <a:rPr lang="id-ID" dirty="0" smtClean="0"/>
              <a:t>0</a:t>
            </a:r>
            <a:endParaRPr lang="id-ID" dirty="0"/>
          </a:p>
        </p:txBody>
      </p:sp>
      <p:sp>
        <p:nvSpPr>
          <p:cNvPr id="21" name="Rectangle 20"/>
          <p:cNvSpPr/>
          <p:nvPr/>
        </p:nvSpPr>
        <p:spPr>
          <a:xfrm>
            <a:off x="2362200" y="47244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id-ID" dirty="0"/>
          </a:p>
        </p:txBody>
      </p:sp>
      <p:sp>
        <p:nvSpPr>
          <p:cNvPr id="22" name="Rectangle 21"/>
          <p:cNvSpPr/>
          <p:nvPr/>
        </p:nvSpPr>
        <p:spPr>
          <a:xfrm>
            <a:off x="4557482" y="472440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</a:t>
            </a:r>
            <a:endParaRPr lang="id-ID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1219200"/>
            <a:ext cx="2819400" cy="2429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51038" y="1219200"/>
            <a:ext cx="2778162" cy="2393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318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3200" y="1219200"/>
            <a:ext cx="2784514" cy="239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318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53200" y="3810000"/>
            <a:ext cx="2838450" cy="244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319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09252" y="3810000"/>
            <a:ext cx="2829748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3191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26577" y="3810000"/>
            <a:ext cx="2829747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609983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34</a:t>
            </a:fld>
            <a:endParaRPr lang="id-ID"/>
          </a:p>
        </p:txBody>
      </p:sp>
      <p:sp>
        <p:nvSpPr>
          <p:cNvPr id="4" name="Rectangle 3"/>
          <p:cNvSpPr/>
          <p:nvPr/>
        </p:nvSpPr>
        <p:spPr>
          <a:xfrm>
            <a:off x="152400" y="76200"/>
            <a:ext cx="5562600" cy="353943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%SOURCE CODE ILPF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 = imread(‘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rice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.png');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 = im2double(f);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[M, N] = size(f);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 = fft2(f);</a:t>
            </a:r>
          </a:p>
          <a:p>
            <a:endParaRPr lang="id-ID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D0 = 20;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%Ideal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Li = lpfilter('ideal', M, N, D0);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fli = dftfilt(f,Li);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imshow(fftshift(log(1+abs(fft2(f)))),[ ]); 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F2 = fftshift(log(1+abs(fft2(fli))));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imshow(F2,[ ]); 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imshow(fftshift(Li)); 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imshow(fli);</a:t>
            </a:r>
            <a:endParaRPr lang="id-ID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2800" y="3276600"/>
            <a:ext cx="5562600" cy="353943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%SOURCE CODE BLPF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 = imread(‘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rice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.png');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 = im2double(f);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[M, N] = size(f);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 = fft2(f);</a:t>
            </a:r>
          </a:p>
          <a:p>
            <a:endParaRPr lang="id-ID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D0 = 20;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sig = 2;</a:t>
            </a:r>
            <a:endParaRPr lang="id-ID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%Ideal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 = lpfilter(‘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btw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', M, N, D0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sig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 = dftfilt(f,L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imshow(fftshift(log(1+abs(fft2(f)))),[ ]); 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F2 = fftshift(log(1+abs(fft2(fl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))));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imshow(F2,[ ]); 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imshow(fftshift(L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)); 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id-ID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743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35</a:t>
            </a:fld>
            <a:endParaRPr lang="id-ID"/>
          </a:p>
        </p:txBody>
      </p:sp>
      <p:sp>
        <p:nvSpPr>
          <p:cNvPr id="4" name="Rectangle 3"/>
          <p:cNvSpPr/>
          <p:nvPr/>
        </p:nvSpPr>
        <p:spPr>
          <a:xfrm>
            <a:off x="1295400" y="1413570"/>
            <a:ext cx="5562600" cy="353943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%SOURCE CODE GLPF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 = imread(‘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rice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.png');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 = im2double(f);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[M, N] = size(f);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 = fft2(f);</a:t>
            </a:r>
          </a:p>
          <a:p>
            <a:endParaRPr lang="id-ID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D0 = 20;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%Ideal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 = lpfilter(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gaussian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', M, N, D0);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 = dftfilt(f,L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imshow(fftshift(log(1+abs(fft2(f)))),[ ]); 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F2 = fftshift(log(1+abs(fft2(fl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))));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imshow(F2,[ ]); 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imshow(fftshift(L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)); 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id-ID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664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36</a:t>
            </a:fld>
            <a:endParaRPr lang="id-ID"/>
          </a:p>
        </p:txBody>
      </p:sp>
      <p:pic>
        <p:nvPicPr>
          <p:cNvPr id="3" name="Picture 2" descr="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752600"/>
            <a:ext cx="2895600" cy="2895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73974" y="3244334"/>
            <a:ext cx="2745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Mau </a:t>
            </a:r>
            <a:r>
              <a:rPr lang="en-US" dirty="0" err="1" smtClean="0"/>
              <a:t>difilter</a:t>
            </a:r>
            <a:r>
              <a:rPr lang="en-US" dirty="0" smtClean="0"/>
              <a:t> HIGHPASS ?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7093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37</a:t>
            </a:fld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2906839" y="3352800"/>
            <a:ext cx="1627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IHPF, </a:t>
            </a:r>
            <a:r>
              <a:rPr lang="id-ID" dirty="0" smtClean="0"/>
              <a:t>D0 = 20</a:t>
            </a:r>
            <a:endParaRPr lang="id-ID" dirty="0"/>
          </a:p>
        </p:txBody>
      </p:sp>
      <p:sp>
        <p:nvSpPr>
          <p:cNvPr id="10" name="Rectangle 9"/>
          <p:cNvSpPr/>
          <p:nvPr/>
        </p:nvSpPr>
        <p:spPr>
          <a:xfrm>
            <a:off x="2362200" y="21336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id-ID" dirty="0"/>
          </a:p>
        </p:txBody>
      </p:sp>
      <p:sp>
        <p:nvSpPr>
          <p:cNvPr id="11" name="Rectangle 10"/>
          <p:cNvSpPr/>
          <p:nvPr/>
        </p:nvSpPr>
        <p:spPr>
          <a:xfrm>
            <a:off x="4557482" y="213360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</a:t>
            </a:r>
            <a:endParaRPr lang="id-ID" dirty="0"/>
          </a:p>
        </p:txBody>
      </p:sp>
      <p:sp>
        <p:nvSpPr>
          <p:cNvPr id="12" name="Rectangle 11"/>
          <p:cNvSpPr/>
          <p:nvPr/>
        </p:nvSpPr>
        <p:spPr>
          <a:xfrm>
            <a:off x="533400" y="3352800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Spektrum</a:t>
            </a:r>
            <a:r>
              <a:rPr lang="en-US" dirty="0" smtClean="0"/>
              <a:t> </a:t>
            </a:r>
            <a:r>
              <a:rPr lang="en-US" dirty="0" err="1" smtClean="0"/>
              <a:t>asli</a:t>
            </a:r>
            <a:endParaRPr lang="id-ID" dirty="0"/>
          </a:p>
        </p:txBody>
      </p:sp>
      <p:sp>
        <p:nvSpPr>
          <p:cNvPr id="13" name="Rectangle 12"/>
          <p:cNvSpPr/>
          <p:nvPr/>
        </p:nvSpPr>
        <p:spPr>
          <a:xfrm>
            <a:off x="4918675" y="3352800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Spektrum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endParaRPr lang="id-ID" dirty="0"/>
          </a:p>
        </p:txBody>
      </p:sp>
      <p:sp>
        <p:nvSpPr>
          <p:cNvPr id="14" name="Rectangle 13"/>
          <p:cNvSpPr/>
          <p:nvPr/>
        </p:nvSpPr>
        <p:spPr>
          <a:xfrm>
            <a:off x="7400012" y="3352800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Citra </a:t>
            </a:r>
            <a:r>
              <a:rPr lang="en-US" dirty="0" err="1" smtClean="0"/>
              <a:t>hasil</a:t>
            </a:r>
            <a:endParaRPr lang="id-ID" dirty="0"/>
          </a:p>
        </p:txBody>
      </p:sp>
      <p:sp>
        <p:nvSpPr>
          <p:cNvPr id="20" name="Rectangle 19"/>
          <p:cNvSpPr/>
          <p:nvPr/>
        </p:nvSpPr>
        <p:spPr>
          <a:xfrm>
            <a:off x="2895600" y="5943600"/>
            <a:ext cx="1627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IHPF, </a:t>
            </a:r>
            <a:r>
              <a:rPr lang="id-ID" dirty="0" smtClean="0"/>
              <a:t>D0 = </a:t>
            </a:r>
            <a:r>
              <a:rPr lang="en-US" dirty="0" smtClean="0"/>
              <a:t>8</a:t>
            </a:r>
            <a:r>
              <a:rPr lang="id-ID" dirty="0" smtClean="0"/>
              <a:t>0</a:t>
            </a:r>
            <a:endParaRPr lang="id-ID" dirty="0"/>
          </a:p>
        </p:txBody>
      </p:sp>
      <p:sp>
        <p:nvSpPr>
          <p:cNvPr id="21" name="Rectangle 20"/>
          <p:cNvSpPr/>
          <p:nvPr/>
        </p:nvSpPr>
        <p:spPr>
          <a:xfrm>
            <a:off x="2362200" y="47244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id-ID" dirty="0"/>
          </a:p>
        </p:txBody>
      </p:sp>
      <p:sp>
        <p:nvSpPr>
          <p:cNvPr id="22" name="Rectangle 21"/>
          <p:cNvSpPr/>
          <p:nvPr/>
        </p:nvSpPr>
        <p:spPr>
          <a:xfrm>
            <a:off x="4557482" y="472440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</a:t>
            </a:r>
            <a:endParaRPr lang="id-ID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137" y="1263651"/>
            <a:ext cx="2620063" cy="231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137" y="3854451"/>
            <a:ext cx="2620063" cy="231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3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9401" y="1289539"/>
            <a:ext cx="2590799" cy="2291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4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1263651"/>
            <a:ext cx="2620064" cy="231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4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0" y="1213338"/>
            <a:ext cx="2590800" cy="229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3854450"/>
            <a:ext cx="2620065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62200" y="3854694"/>
            <a:ext cx="2619789" cy="2317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629400" y="3854451"/>
            <a:ext cx="2620064" cy="231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87062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Butterworth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38</a:t>
            </a:fld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2438400" y="3352800"/>
            <a:ext cx="2531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BHPF, </a:t>
            </a:r>
            <a:r>
              <a:rPr lang="id-ID" dirty="0" smtClean="0"/>
              <a:t>D0 = 20</a:t>
            </a:r>
            <a:r>
              <a:rPr lang="en-US" dirty="0" smtClean="0"/>
              <a:t>, sig = 5</a:t>
            </a:r>
            <a:endParaRPr lang="id-ID" dirty="0"/>
          </a:p>
        </p:txBody>
      </p:sp>
      <p:sp>
        <p:nvSpPr>
          <p:cNvPr id="10" name="Rectangle 9"/>
          <p:cNvSpPr/>
          <p:nvPr/>
        </p:nvSpPr>
        <p:spPr>
          <a:xfrm>
            <a:off x="2362200" y="21336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id-ID" dirty="0"/>
          </a:p>
        </p:txBody>
      </p:sp>
      <p:sp>
        <p:nvSpPr>
          <p:cNvPr id="11" name="Rectangle 10"/>
          <p:cNvSpPr/>
          <p:nvPr/>
        </p:nvSpPr>
        <p:spPr>
          <a:xfrm>
            <a:off x="4557482" y="213360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</a:t>
            </a:r>
            <a:endParaRPr lang="id-ID" dirty="0"/>
          </a:p>
        </p:txBody>
      </p:sp>
      <p:sp>
        <p:nvSpPr>
          <p:cNvPr id="12" name="Rectangle 11"/>
          <p:cNvSpPr/>
          <p:nvPr/>
        </p:nvSpPr>
        <p:spPr>
          <a:xfrm>
            <a:off x="533400" y="3352800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Spektrum</a:t>
            </a:r>
            <a:r>
              <a:rPr lang="en-US" dirty="0" smtClean="0"/>
              <a:t> </a:t>
            </a:r>
            <a:r>
              <a:rPr lang="en-US" dirty="0" err="1" smtClean="0"/>
              <a:t>asli</a:t>
            </a:r>
            <a:endParaRPr lang="id-ID" dirty="0"/>
          </a:p>
        </p:txBody>
      </p:sp>
      <p:sp>
        <p:nvSpPr>
          <p:cNvPr id="13" name="Rectangle 12"/>
          <p:cNvSpPr/>
          <p:nvPr/>
        </p:nvSpPr>
        <p:spPr>
          <a:xfrm>
            <a:off x="4918675" y="3352800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Spektrum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endParaRPr lang="id-ID" dirty="0"/>
          </a:p>
        </p:txBody>
      </p:sp>
      <p:sp>
        <p:nvSpPr>
          <p:cNvPr id="14" name="Rectangle 13"/>
          <p:cNvSpPr/>
          <p:nvPr/>
        </p:nvSpPr>
        <p:spPr>
          <a:xfrm>
            <a:off x="7400012" y="3352800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Citra </a:t>
            </a:r>
            <a:r>
              <a:rPr lang="en-US" dirty="0" err="1" smtClean="0"/>
              <a:t>hasil</a:t>
            </a:r>
            <a:endParaRPr lang="id-ID" dirty="0"/>
          </a:p>
        </p:txBody>
      </p:sp>
      <p:sp>
        <p:nvSpPr>
          <p:cNvPr id="20" name="Rectangle 19"/>
          <p:cNvSpPr/>
          <p:nvPr/>
        </p:nvSpPr>
        <p:spPr>
          <a:xfrm>
            <a:off x="2438400" y="5943600"/>
            <a:ext cx="2531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BHPF, </a:t>
            </a:r>
            <a:r>
              <a:rPr lang="id-ID" dirty="0" smtClean="0"/>
              <a:t>D0 = </a:t>
            </a:r>
            <a:r>
              <a:rPr lang="en-US" dirty="0" smtClean="0"/>
              <a:t>8</a:t>
            </a:r>
            <a:r>
              <a:rPr lang="id-ID" dirty="0" smtClean="0"/>
              <a:t>0</a:t>
            </a:r>
            <a:r>
              <a:rPr lang="en-US" dirty="0" smtClean="0"/>
              <a:t>, sig = 5</a:t>
            </a:r>
            <a:endParaRPr lang="id-ID" dirty="0"/>
          </a:p>
        </p:txBody>
      </p:sp>
      <p:sp>
        <p:nvSpPr>
          <p:cNvPr id="21" name="Rectangle 20"/>
          <p:cNvSpPr/>
          <p:nvPr/>
        </p:nvSpPr>
        <p:spPr>
          <a:xfrm>
            <a:off x="2362200" y="47244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id-ID" dirty="0"/>
          </a:p>
        </p:txBody>
      </p:sp>
      <p:sp>
        <p:nvSpPr>
          <p:cNvPr id="22" name="Rectangle 21"/>
          <p:cNvSpPr/>
          <p:nvPr/>
        </p:nvSpPr>
        <p:spPr>
          <a:xfrm>
            <a:off x="4557482" y="472440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</a:t>
            </a:r>
            <a:endParaRPr lang="id-ID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137" y="1263651"/>
            <a:ext cx="2620063" cy="231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137" y="3854451"/>
            <a:ext cx="2620063" cy="231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9400" y="1263650"/>
            <a:ext cx="2620065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1272688"/>
            <a:ext cx="2609849" cy="23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2687" y="1219200"/>
            <a:ext cx="267031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62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29400" y="3854451"/>
            <a:ext cx="2620064" cy="231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622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52950" y="3863486"/>
            <a:ext cx="2609850" cy="2308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623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6000" y="3812931"/>
            <a:ext cx="2667000" cy="2359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2286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</a:t>
            </a:r>
            <a:r>
              <a:rPr lang="en-US" dirty="0" err="1" smtClean="0"/>
              <a:t>Highpass</a:t>
            </a:r>
            <a:r>
              <a:rPr lang="en-US" dirty="0" smtClean="0"/>
              <a:t> Filter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39</a:t>
            </a:fld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2906839" y="3352800"/>
            <a:ext cx="1742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GHPF, </a:t>
            </a:r>
            <a:r>
              <a:rPr lang="id-ID" dirty="0" smtClean="0"/>
              <a:t>D0 = 20</a:t>
            </a:r>
            <a:endParaRPr lang="id-ID" dirty="0"/>
          </a:p>
        </p:txBody>
      </p:sp>
      <p:sp>
        <p:nvSpPr>
          <p:cNvPr id="10" name="Rectangle 9"/>
          <p:cNvSpPr/>
          <p:nvPr/>
        </p:nvSpPr>
        <p:spPr>
          <a:xfrm>
            <a:off x="2362200" y="21336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id-ID" dirty="0"/>
          </a:p>
        </p:txBody>
      </p:sp>
      <p:sp>
        <p:nvSpPr>
          <p:cNvPr id="11" name="Rectangle 10"/>
          <p:cNvSpPr/>
          <p:nvPr/>
        </p:nvSpPr>
        <p:spPr>
          <a:xfrm>
            <a:off x="4557482" y="213360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</a:t>
            </a:r>
            <a:endParaRPr lang="id-ID" dirty="0"/>
          </a:p>
        </p:txBody>
      </p:sp>
      <p:sp>
        <p:nvSpPr>
          <p:cNvPr id="12" name="Rectangle 11"/>
          <p:cNvSpPr/>
          <p:nvPr/>
        </p:nvSpPr>
        <p:spPr>
          <a:xfrm>
            <a:off x="533400" y="3352800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Spektrum</a:t>
            </a:r>
            <a:r>
              <a:rPr lang="en-US" dirty="0" smtClean="0"/>
              <a:t> </a:t>
            </a:r>
            <a:r>
              <a:rPr lang="en-US" dirty="0" err="1" smtClean="0"/>
              <a:t>asli</a:t>
            </a:r>
            <a:endParaRPr lang="id-ID" dirty="0"/>
          </a:p>
        </p:txBody>
      </p:sp>
      <p:sp>
        <p:nvSpPr>
          <p:cNvPr id="13" name="Rectangle 12"/>
          <p:cNvSpPr/>
          <p:nvPr/>
        </p:nvSpPr>
        <p:spPr>
          <a:xfrm>
            <a:off x="4918675" y="3352800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Spektrum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endParaRPr lang="id-ID" dirty="0"/>
          </a:p>
        </p:txBody>
      </p:sp>
      <p:sp>
        <p:nvSpPr>
          <p:cNvPr id="14" name="Rectangle 13"/>
          <p:cNvSpPr/>
          <p:nvPr/>
        </p:nvSpPr>
        <p:spPr>
          <a:xfrm>
            <a:off x="7400012" y="3352800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Citra </a:t>
            </a:r>
            <a:r>
              <a:rPr lang="en-US" dirty="0" err="1" smtClean="0"/>
              <a:t>hasil</a:t>
            </a:r>
            <a:endParaRPr lang="id-ID" dirty="0"/>
          </a:p>
        </p:txBody>
      </p:sp>
      <p:sp>
        <p:nvSpPr>
          <p:cNvPr id="20" name="Rectangle 19"/>
          <p:cNvSpPr/>
          <p:nvPr/>
        </p:nvSpPr>
        <p:spPr>
          <a:xfrm>
            <a:off x="2895600" y="5943600"/>
            <a:ext cx="1742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GHPF, </a:t>
            </a:r>
            <a:r>
              <a:rPr lang="id-ID" dirty="0" smtClean="0"/>
              <a:t>D0 = </a:t>
            </a:r>
            <a:r>
              <a:rPr lang="en-US" dirty="0" smtClean="0"/>
              <a:t>8</a:t>
            </a:r>
            <a:r>
              <a:rPr lang="id-ID" dirty="0" smtClean="0"/>
              <a:t>0</a:t>
            </a:r>
            <a:endParaRPr lang="id-ID" dirty="0"/>
          </a:p>
        </p:txBody>
      </p:sp>
      <p:sp>
        <p:nvSpPr>
          <p:cNvPr id="21" name="Rectangle 20"/>
          <p:cNvSpPr/>
          <p:nvPr/>
        </p:nvSpPr>
        <p:spPr>
          <a:xfrm>
            <a:off x="2362200" y="47244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id-ID" dirty="0"/>
          </a:p>
        </p:txBody>
      </p:sp>
      <p:sp>
        <p:nvSpPr>
          <p:cNvPr id="22" name="Rectangle 21"/>
          <p:cNvSpPr/>
          <p:nvPr/>
        </p:nvSpPr>
        <p:spPr>
          <a:xfrm>
            <a:off x="4557482" y="472440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</a:t>
            </a:r>
            <a:endParaRPr lang="id-ID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137" y="1263651"/>
            <a:ext cx="2620063" cy="231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137" y="3854451"/>
            <a:ext cx="2620063" cy="231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272688"/>
            <a:ext cx="2609849" cy="23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1219201"/>
            <a:ext cx="267031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52950" y="3877408"/>
            <a:ext cx="2609850" cy="2308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4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02565" y="3886200"/>
            <a:ext cx="249803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46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29400" y="3854451"/>
            <a:ext cx="2620064" cy="231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47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629400" y="1263650"/>
            <a:ext cx="2620066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823241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Konsep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endParaRPr lang="id-ID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Sembarang</a:t>
            </a:r>
            <a:r>
              <a:rPr lang="en-US" dirty="0" smtClean="0"/>
              <a:t> </a:t>
            </a:r>
            <a:r>
              <a:rPr lang="en-US" dirty="0" err="1" smtClean="0"/>
              <a:t>sinyal</a:t>
            </a:r>
            <a:r>
              <a:rPr lang="en-US" dirty="0" smtClean="0"/>
              <a:t> </a:t>
            </a:r>
            <a:r>
              <a:rPr lang="en-US" dirty="0" err="1" smtClean="0"/>
              <a:t>spasial</a:t>
            </a:r>
            <a:r>
              <a:rPr lang="en-US" dirty="0" smtClean="0"/>
              <a:t> </a:t>
            </a:r>
            <a:r>
              <a:rPr lang="en-US" dirty="0" err="1" smtClean="0"/>
              <a:t>mempunyai</a:t>
            </a:r>
            <a:r>
              <a:rPr lang="en-US" dirty="0" smtClean="0"/>
              <a:t> </a:t>
            </a:r>
            <a:r>
              <a:rPr lang="en-US" dirty="0" err="1" smtClean="0"/>
              <a:t>representasi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endParaRPr lang="en-US" dirty="0" smtClean="0"/>
          </a:p>
          <a:p>
            <a:r>
              <a:rPr lang="en-US" dirty="0" err="1" smtClean="0"/>
              <a:t>Makna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dikaitkan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perubahan</a:t>
            </a:r>
            <a:r>
              <a:rPr lang="en-US" dirty="0" smtClean="0"/>
              <a:t> </a:t>
            </a:r>
            <a:r>
              <a:rPr lang="en-US" dirty="0" err="1" smtClean="0"/>
              <a:t>piksel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piksel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cepat</a:t>
            </a:r>
            <a:r>
              <a:rPr lang="en-US" dirty="0" smtClean="0"/>
              <a:t> </a:t>
            </a:r>
            <a:r>
              <a:rPr lang="en-US" dirty="0" err="1" smtClean="0"/>
              <a:t>sepanjang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. </a:t>
            </a:r>
            <a:r>
              <a:rPr lang="en-US" dirty="0" err="1" smtClean="0"/>
              <a:t>Misal</a:t>
            </a:r>
            <a:r>
              <a:rPr lang="en-US" dirty="0" smtClean="0"/>
              <a:t>: </a:t>
            </a:r>
            <a:r>
              <a:rPr lang="en-US" dirty="0" err="1" smtClean="0"/>
              <a:t>teks</a:t>
            </a:r>
            <a:r>
              <a:rPr lang="en-US" dirty="0" smtClean="0"/>
              <a:t>, </a:t>
            </a:r>
            <a:r>
              <a:rPr lang="en-US" dirty="0" err="1" smtClean="0"/>
              <a:t>tekstur</a:t>
            </a:r>
            <a:r>
              <a:rPr lang="en-US" dirty="0" smtClean="0"/>
              <a:t>, </a:t>
            </a:r>
            <a:r>
              <a:rPr lang="en-US" dirty="0" err="1" smtClean="0"/>
              <a:t>dsb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tinggi</a:t>
            </a:r>
            <a:r>
              <a:rPr lang="en-US" dirty="0" smtClean="0"/>
              <a:t> </a:t>
            </a:r>
            <a:r>
              <a:rPr lang="en-US" dirty="0" err="1" smtClean="0"/>
              <a:t>dikaitkan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berskala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. </a:t>
            </a:r>
            <a:r>
              <a:rPr lang="en-US" dirty="0" err="1" smtClean="0"/>
              <a:t>Misal</a:t>
            </a:r>
            <a:r>
              <a:rPr lang="en-US" dirty="0" smtClean="0"/>
              <a:t>: </a:t>
            </a:r>
            <a:r>
              <a:rPr lang="en-US" dirty="0" err="1" smtClean="0"/>
              <a:t>daerah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intensitas</a:t>
            </a:r>
            <a:r>
              <a:rPr lang="en-US" dirty="0" smtClean="0"/>
              <a:t> </a:t>
            </a:r>
            <a:r>
              <a:rPr lang="en-US" dirty="0" err="1" smtClean="0"/>
              <a:t>konstan</a:t>
            </a:r>
            <a:r>
              <a:rPr lang="en-US" dirty="0" smtClean="0"/>
              <a:t>,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piksel</a:t>
            </a:r>
            <a:r>
              <a:rPr lang="en-US" dirty="0" smtClean="0"/>
              <a:t> yang </a:t>
            </a:r>
            <a:r>
              <a:rPr lang="en-US" dirty="0" err="1" smtClean="0"/>
              <a:t>jumlahnya</a:t>
            </a:r>
            <a:r>
              <a:rPr lang="en-US" dirty="0" smtClean="0"/>
              <a:t> </a:t>
            </a:r>
            <a:r>
              <a:rPr lang="en-US" dirty="0" err="1" smtClean="0"/>
              <a:t>mendominasi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seluruh</a:t>
            </a:r>
            <a:r>
              <a:rPr lang="en-US" dirty="0" smtClean="0"/>
              <a:t> </a:t>
            </a:r>
            <a:r>
              <a:rPr lang="en-US" dirty="0" err="1" smtClean="0"/>
              <a:t>daerah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.</a:t>
            </a: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7371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40</a:t>
            </a:fld>
            <a:endParaRPr lang="id-ID"/>
          </a:p>
        </p:txBody>
      </p:sp>
      <p:sp>
        <p:nvSpPr>
          <p:cNvPr id="4" name="Rectangle 3"/>
          <p:cNvSpPr/>
          <p:nvPr/>
        </p:nvSpPr>
        <p:spPr>
          <a:xfrm>
            <a:off x="152400" y="76200"/>
            <a:ext cx="5562600" cy="353943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%SOURCE CODE IHPF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 = imread('m.png');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 = im2double(f);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[M, N] = size(f);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 = fft2(f);</a:t>
            </a:r>
          </a:p>
          <a:p>
            <a:endParaRPr lang="id-ID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D0 = 20;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%Ideal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Li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h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pfilter('ideal', M, N, D0);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fli = dftfilt(f,Li);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imshow(fftshift(log(1+abs(fft2(f)))),[ ]); 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F2 = fftshift(log(1+abs(fft2(fli))));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imshow(F2,[ ]); 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imshow(fftshift(Li)); 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imshow(fli);</a:t>
            </a:r>
            <a:endParaRPr lang="id-ID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2800" y="3276600"/>
            <a:ext cx="5562600" cy="353943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%SOURCE CODE BHPF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 = imread('m.png');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 = im2double(f);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[M, N] = size(f);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 = fft2(f);</a:t>
            </a:r>
          </a:p>
          <a:p>
            <a:endParaRPr lang="id-ID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D0 = 20;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sig = 2;</a:t>
            </a:r>
            <a:endParaRPr lang="id-ID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%Ideal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h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pfilter(‘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btw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', M, N, D0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sig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 = dftfilt(f,L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imshow(fftshift(log(1+abs(fft2(f)))),[ ]); 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F2 = fftshift(log(1+abs(fft2(fl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))));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imshow(F2,[ ]); 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imshow(fftshift(L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)); 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id-ID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124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41</a:t>
            </a:fld>
            <a:endParaRPr lang="id-ID"/>
          </a:p>
        </p:txBody>
      </p:sp>
      <p:sp>
        <p:nvSpPr>
          <p:cNvPr id="4" name="Rectangle 3"/>
          <p:cNvSpPr/>
          <p:nvPr/>
        </p:nvSpPr>
        <p:spPr>
          <a:xfrm>
            <a:off x="1295400" y="1413570"/>
            <a:ext cx="5562600" cy="353943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%SOURCE CODE GHPF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 = imread('m.png');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 = im2double(f);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[M, N] = size(f);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 = fft2(f);</a:t>
            </a:r>
          </a:p>
          <a:p>
            <a:endParaRPr lang="id-ID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D0 = 20;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%Ideal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h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pfilter(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‘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gaussian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', M, N, D0);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 = dftfilt(f,L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imshow(fftshift(log(1+abs(fft2(f)))),[ ]); 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F2 = fftshift(log(1+abs(fft2(fl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))));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imshow(F2,[ ]); 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imshow(fftshift(L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)); </a:t>
            </a:r>
          </a:p>
          <a:p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figure, imshow(fl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id-ID" sz="14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id-ID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48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Selective Filtering</a:t>
            </a:r>
            <a:endParaRPr lang="id-ID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Filter yang </a:t>
            </a:r>
            <a:r>
              <a:rPr lang="en-US" dirty="0" err="1" smtClean="0"/>
              <a:t>dibahas</a:t>
            </a:r>
            <a:r>
              <a:rPr lang="en-US" dirty="0" smtClean="0"/>
              <a:t> </a:t>
            </a:r>
            <a:r>
              <a:rPr lang="en-US" dirty="0" err="1" smtClean="0"/>
              <a:t>sebelumnya</a:t>
            </a:r>
            <a:r>
              <a:rPr lang="en-US" dirty="0" smtClean="0"/>
              <a:t> </a:t>
            </a:r>
            <a:r>
              <a:rPr lang="en-US" dirty="0" err="1" smtClean="0"/>
              <a:t>beroperasi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persegi</a:t>
            </a:r>
            <a:r>
              <a:rPr lang="en-US" dirty="0" smtClean="0"/>
              <a:t> </a:t>
            </a:r>
            <a:r>
              <a:rPr lang="en-US" dirty="0" err="1" smtClean="0"/>
              <a:t>panjang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yang </a:t>
            </a:r>
            <a:r>
              <a:rPr lang="en-US" dirty="0" err="1" smtClean="0"/>
              <a:t>memproses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band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region </a:t>
            </a:r>
            <a:r>
              <a:rPr lang="en-US" dirty="0" err="1" smtClean="0"/>
              <a:t>kecil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persegi</a:t>
            </a:r>
            <a:r>
              <a:rPr lang="en-US" dirty="0" smtClean="0"/>
              <a:t> </a:t>
            </a:r>
            <a:r>
              <a:rPr lang="en-US" dirty="0" err="1" smtClean="0"/>
              <a:t>panjang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. </a:t>
            </a:r>
          </a:p>
          <a:p>
            <a:r>
              <a:rPr lang="en-US" dirty="0" smtClean="0"/>
              <a:t>Filter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kategori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disebut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i="1" dirty="0" err="1" smtClean="0"/>
              <a:t>bandreject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i="1" dirty="0" err="1" smtClean="0"/>
              <a:t>bandpass</a:t>
            </a:r>
            <a:r>
              <a:rPr lang="en-US" i="1" dirty="0" smtClean="0"/>
              <a:t> filter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i="1" dirty="0" smtClean="0"/>
              <a:t>notch filter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Jenis</a:t>
            </a:r>
            <a:r>
              <a:rPr lang="en-US" dirty="0" smtClean="0"/>
              <a:t> filter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mudah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konsep</a:t>
            </a:r>
            <a:r>
              <a:rPr lang="en-US" dirty="0" smtClean="0"/>
              <a:t> filter </a:t>
            </a:r>
            <a:r>
              <a:rPr lang="en-US" dirty="0" err="1" smtClean="0"/>
              <a:t>sebelumnya</a:t>
            </a:r>
            <a:r>
              <a:rPr lang="en-US" dirty="0" smtClean="0"/>
              <a:t>.</a:t>
            </a:r>
            <a:endParaRPr lang="id-ID" dirty="0" smtClean="0"/>
          </a:p>
          <a:p>
            <a:r>
              <a:rPr lang="en-US" dirty="0" smtClean="0"/>
              <a:t>Formula </a:t>
            </a:r>
            <a:r>
              <a:rPr lang="en-US" dirty="0" err="1" smtClean="0"/>
              <a:t>untuk</a:t>
            </a:r>
            <a:r>
              <a:rPr lang="en-US" dirty="0" smtClean="0"/>
              <a:t> Ideal </a:t>
            </a:r>
            <a:r>
              <a:rPr lang="en-US" dirty="0" err="1" smtClean="0"/>
              <a:t>Bandreject</a:t>
            </a:r>
            <a:r>
              <a:rPr lang="en-US" dirty="0" smtClean="0"/>
              <a:t> Filter: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Formula </a:t>
            </a:r>
            <a:r>
              <a:rPr lang="en-US" dirty="0" err="1" smtClean="0"/>
              <a:t>untuk</a:t>
            </a:r>
            <a:r>
              <a:rPr lang="en-US" dirty="0" smtClean="0"/>
              <a:t> Butterworth </a:t>
            </a:r>
            <a:r>
              <a:rPr lang="en-US" dirty="0" err="1" smtClean="0"/>
              <a:t>Bandreject</a:t>
            </a:r>
            <a:r>
              <a:rPr lang="en-US" dirty="0" smtClean="0"/>
              <a:t> Filter:</a:t>
            </a:r>
            <a:endParaRPr lang="id-ID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Formula </a:t>
            </a:r>
            <a:r>
              <a:rPr lang="en-US" dirty="0" err="1" smtClean="0"/>
              <a:t>untuk</a:t>
            </a:r>
            <a:r>
              <a:rPr lang="en-US" dirty="0" smtClean="0"/>
              <a:t> Gaussian </a:t>
            </a:r>
            <a:r>
              <a:rPr lang="en-US" dirty="0" err="1" smtClean="0"/>
              <a:t>Bandreject</a:t>
            </a:r>
            <a:r>
              <a:rPr lang="en-US" dirty="0" smtClean="0"/>
              <a:t> Filter:</a:t>
            </a:r>
            <a:endParaRPr lang="id-ID" dirty="0" smtClean="0"/>
          </a:p>
          <a:p>
            <a:endParaRPr lang="id-ID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42</a:t>
            </a:fld>
            <a:endParaRPr lang="id-ID"/>
          </a:p>
        </p:txBody>
      </p:sp>
      <p:sp>
        <p:nvSpPr>
          <p:cNvPr id="1136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113665" name="Object 1"/>
          <p:cNvGraphicFramePr>
            <a:graphicFrameLocks noChangeAspect="1"/>
          </p:cNvGraphicFramePr>
          <p:nvPr/>
        </p:nvGraphicFramePr>
        <p:xfrm>
          <a:off x="1981200" y="3657600"/>
          <a:ext cx="377190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1" name="Equation" r:id="rId3" imgW="3771720" imgH="850680" progId="Equation.3">
                  <p:embed/>
                </p:oleObj>
              </mc:Choice>
              <mc:Fallback>
                <p:oleObj name="Equation" r:id="rId3" imgW="377172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657600"/>
                        <a:ext cx="3771900" cy="846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6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113667" name="Object 3"/>
          <p:cNvGraphicFramePr>
            <a:graphicFrameLocks noChangeAspect="1"/>
          </p:cNvGraphicFramePr>
          <p:nvPr/>
        </p:nvGraphicFramePr>
        <p:xfrm>
          <a:off x="1981200" y="4648200"/>
          <a:ext cx="2332038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2" name="Equation" r:id="rId5" imgW="2336760" imgH="977760" progId="Equation.3">
                  <p:embed/>
                </p:oleObj>
              </mc:Choice>
              <mc:Fallback>
                <p:oleObj name="Equation" r:id="rId5" imgW="2336760" imgH="977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648200"/>
                        <a:ext cx="2332038" cy="982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aphicFrame>
        <p:nvGraphicFramePr>
          <p:cNvPr id="113669" name="Object 5"/>
          <p:cNvGraphicFramePr>
            <a:graphicFrameLocks noChangeAspect="1"/>
          </p:cNvGraphicFramePr>
          <p:nvPr/>
        </p:nvGraphicFramePr>
        <p:xfrm>
          <a:off x="1981200" y="6019800"/>
          <a:ext cx="188753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3" name="Equation" r:id="rId7" imgW="1892160" imgH="533160" progId="Equation.3">
                  <p:embed/>
                </p:oleObj>
              </mc:Choice>
              <mc:Fallback>
                <p:oleObj name="Equation" r:id="rId7" imgW="189216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6019800"/>
                        <a:ext cx="1887538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2059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Bandreject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43</a:t>
            </a:fld>
            <a:endParaRPr lang="id-ID"/>
          </a:p>
        </p:txBody>
      </p:sp>
      <p:pic>
        <p:nvPicPr>
          <p:cNvPr id="124931" name="Picture 245"/>
          <p:cNvPicPr>
            <a:picLocks noChangeAspect="1" noChangeArrowheads="1"/>
          </p:cNvPicPr>
          <p:nvPr/>
        </p:nvPicPr>
        <p:blipFill>
          <a:blip r:embed="rId2"/>
          <a:srcRect l="9639" t="8998" r="8287" b="6761"/>
          <a:stretch>
            <a:fillRect/>
          </a:stretch>
        </p:blipFill>
        <p:spPr bwMode="auto">
          <a:xfrm>
            <a:off x="1524000" y="4038600"/>
            <a:ext cx="151447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52400" y="2057400"/>
            <a:ext cx="137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Perspective plot </a:t>
            </a:r>
            <a:r>
              <a:rPr lang="en-US" sz="1400" dirty="0" err="1" smtClean="0"/>
              <a:t>bandreject</a:t>
            </a:r>
            <a:endParaRPr lang="id-ID" sz="1400" dirty="0"/>
          </a:p>
        </p:txBody>
      </p:sp>
      <p:sp>
        <p:nvSpPr>
          <p:cNvPr id="8" name="Rectangle 7"/>
          <p:cNvSpPr/>
          <p:nvPr/>
        </p:nvSpPr>
        <p:spPr>
          <a:xfrm>
            <a:off x="228600" y="4648200"/>
            <a:ext cx="1288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Tampilan</a:t>
            </a:r>
            <a:r>
              <a:rPr lang="en-US" sz="1400" dirty="0" smtClean="0"/>
              <a:t> </a:t>
            </a:r>
            <a:r>
              <a:rPr lang="en-US" sz="1400" dirty="0" err="1" smtClean="0"/>
              <a:t>citra</a:t>
            </a:r>
            <a:endParaRPr lang="id-ID" sz="1400" dirty="0"/>
          </a:p>
        </p:txBody>
      </p:sp>
      <p:pic>
        <p:nvPicPr>
          <p:cNvPr id="124933" name="Picture 247"/>
          <p:cNvPicPr>
            <a:picLocks noChangeAspect="1" noChangeArrowheads="1"/>
          </p:cNvPicPr>
          <p:nvPr/>
        </p:nvPicPr>
        <p:blipFill>
          <a:blip r:embed="rId3"/>
          <a:srcRect l="5348" t="6779" r="8022" b="6779"/>
          <a:stretch>
            <a:fillRect/>
          </a:stretch>
        </p:blipFill>
        <p:spPr bwMode="auto">
          <a:xfrm>
            <a:off x="4248150" y="4038600"/>
            <a:ext cx="15430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4935" name="Picture 249"/>
          <p:cNvPicPr>
            <a:picLocks noChangeAspect="1" noChangeArrowheads="1"/>
          </p:cNvPicPr>
          <p:nvPr/>
        </p:nvPicPr>
        <p:blipFill>
          <a:blip r:embed="rId4"/>
          <a:srcRect l="7654" t="12903" r="8673" b="6989"/>
          <a:stretch>
            <a:fillRect/>
          </a:stretch>
        </p:blipFill>
        <p:spPr bwMode="auto">
          <a:xfrm>
            <a:off x="6677025" y="4114800"/>
            <a:ext cx="15525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1942007" y="3505200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Ideal</a:t>
            </a:r>
            <a:endParaRPr lang="id-ID" sz="1400" dirty="0"/>
          </a:p>
        </p:txBody>
      </p:sp>
      <p:sp>
        <p:nvSpPr>
          <p:cNvPr id="14" name="Rectangle 13"/>
          <p:cNvSpPr/>
          <p:nvPr/>
        </p:nvSpPr>
        <p:spPr>
          <a:xfrm>
            <a:off x="4419600" y="3505200"/>
            <a:ext cx="10999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Butterworth</a:t>
            </a:r>
            <a:endParaRPr lang="id-ID" sz="1400" dirty="0"/>
          </a:p>
        </p:txBody>
      </p:sp>
      <p:sp>
        <p:nvSpPr>
          <p:cNvPr id="15" name="Rectangle 14"/>
          <p:cNvSpPr/>
          <p:nvPr/>
        </p:nvSpPr>
        <p:spPr>
          <a:xfrm>
            <a:off x="6983517" y="3505200"/>
            <a:ext cx="941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Gaussian</a:t>
            </a:r>
            <a:endParaRPr lang="id-ID" sz="1400" dirty="0"/>
          </a:p>
        </p:txBody>
      </p:sp>
      <p:pic>
        <p:nvPicPr>
          <p:cNvPr id="125954" name="Picture 316"/>
          <p:cNvPicPr>
            <a:picLocks noChangeAspect="1" noChangeArrowheads="1"/>
          </p:cNvPicPr>
          <p:nvPr/>
        </p:nvPicPr>
        <p:blipFill>
          <a:blip r:embed="rId5"/>
          <a:srcRect l="19951" t="14211" r="19739" b="17369"/>
          <a:stretch>
            <a:fillRect/>
          </a:stretch>
        </p:blipFill>
        <p:spPr bwMode="auto">
          <a:xfrm>
            <a:off x="1524000" y="1752600"/>
            <a:ext cx="157162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955" name="Picture 318"/>
          <p:cNvPicPr>
            <a:picLocks noChangeAspect="1" noChangeArrowheads="1"/>
          </p:cNvPicPr>
          <p:nvPr/>
        </p:nvPicPr>
        <p:blipFill>
          <a:blip r:embed="rId6"/>
          <a:srcRect l="21071" t="15300" r="20714" b="20766"/>
          <a:stretch>
            <a:fillRect/>
          </a:stretch>
        </p:blipFill>
        <p:spPr bwMode="auto">
          <a:xfrm>
            <a:off x="4191000" y="1828800"/>
            <a:ext cx="155257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956" name="Picture 317"/>
          <p:cNvPicPr>
            <a:picLocks noChangeAspect="1" noChangeArrowheads="1"/>
          </p:cNvPicPr>
          <p:nvPr/>
        </p:nvPicPr>
        <p:blipFill>
          <a:blip r:embed="rId7"/>
          <a:srcRect l="21292" t="15842" r="19392" b="18317"/>
          <a:stretch>
            <a:fillRect/>
          </a:stretch>
        </p:blipFill>
        <p:spPr bwMode="auto">
          <a:xfrm>
            <a:off x="6705600" y="1828800"/>
            <a:ext cx="14859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8877920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320"/>
            <a:ext cx="8933688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Pengurangan</a:t>
            </a:r>
            <a:r>
              <a:rPr lang="en-US" dirty="0" smtClean="0"/>
              <a:t> </a:t>
            </a:r>
            <a:r>
              <a:rPr lang="en-US" dirty="0" err="1" smtClean="0"/>
              <a:t>efek</a:t>
            </a:r>
            <a:r>
              <a:rPr lang="en-US" dirty="0" smtClean="0"/>
              <a:t> </a:t>
            </a:r>
            <a:r>
              <a:rPr lang="en-US" dirty="0" err="1" smtClean="0"/>
              <a:t>koran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filter </a:t>
            </a:r>
            <a:r>
              <a:rPr lang="en-US" dirty="0" err="1" smtClean="0"/>
              <a:t>Bandreject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44</a:t>
            </a:fld>
            <a:endParaRPr lang="id-ID"/>
          </a:p>
        </p:txBody>
      </p:sp>
      <p:pic>
        <p:nvPicPr>
          <p:cNvPr id="4" name="Picture 3" descr="car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00200"/>
            <a:ext cx="2048256" cy="29992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4648200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Citra </a:t>
            </a:r>
            <a:r>
              <a:rPr lang="en-US" dirty="0" err="1" smtClean="0"/>
              <a:t>asli</a:t>
            </a:r>
            <a:endParaRPr lang="id-ID" dirty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75" y="1219200"/>
            <a:ext cx="4098925" cy="409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2575252" y="4648200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difilter</a:t>
            </a:r>
            <a:endParaRPr lang="id-ID" dirty="0"/>
          </a:p>
        </p:txBody>
      </p:sp>
      <p:sp>
        <p:nvSpPr>
          <p:cNvPr id="11" name="Rectangle 10"/>
          <p:cNvSpPr/>
          <p:nvPr/>
        </p:nvSpPr>
        <p:spPr>
          <a:xfrm>
            <a:off x="4876800" y="1755100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1400" dirty="0" smtClean="0"/>
              <a:t>f = imread('car.tif');</a:t>
            </a:r>
          </a:p>
          <a:p>
            <a:r>
              <a:rPr lang="id-ID" sz="1400" dirty="0" smtClean="0"/>
              <a:t>F = fft2(f); %i adalah citra abu-abu newspaper</a:t>
            </a:r>
          </a:p>
          <a:p>
            <a:r>
              <a:rPr lang="id-ID" sz="1400" dirty="0" smtClean="0"/>
              <a:t>figure, imshow(fftshift(log(1+abs(F))), [ ]);</a:t>
            </a:r>
          </a:p>
          <a:p>
            <a:endParaRPr lang="id-ID" sz="1400" dirty="0" smtClean="0"/>
          </a:p>
          <a:p>
            <a:r>
              <a:rPr lang="id-ID" sz="1400" dirty="0" smtClean="0"/>
              <a:t>H=bandreject('ideal',size(F, 1), size(F,2), 50, 5);</a:t>
            </a:r>
          </a:p>
          <a:p>
            <a:r>
              <a:rPr lang="id-ID" sz="1400" dirty="0" smtClean="0"/>
              <a:t>figure, imshow(fftshift(H), [ ]);</a:t>
            </a:r>
          </a:p>
          <a:p>
            <a:endParaRPr lang="id-ID" sz="1400" dirty="0" smtClean="0"/>
          </a:p>
          <a:p>
            <a:r>
              <a:rPr lang="id-ID" sz="1400" dirty="0" smtClean="0"/>
              <a:t>g = H.*F;</a:t>
            </a:r>
          </a:p>
          <a:p>
            <a:r>
              <a:rPr lang="id-ID" sz="1400" dirty="0" smtClean="0"/>
              <a:t>figure, imshow(fftshift(log(1+abs(g))), [ ]);</a:t>
            </a:r>
          </a:p>
          <a:p>
            <a:r>
              <a:rPr lang="id-ID" sz="1400" dirty="0" smtClean="0"/>
              <a:t>G = real(ifft2(g));</a:t>
            </a:r>
          </a:p>
          <a:p>
            <a:r>
              <a:rPr lang="id-ID" sz="1400" dirty="0" smtClean="0"/>
              <a:t>G = (G-min(min(G)))./(max(max(G))-min(min(G))); %menormalisasi menjadi 0-1</a:t>
            </a:r>
          </a:p>
          <a:p>
            <a:r>
              <a:rPr lang="id-ID" sz="1400" dirty="0" smtClean="0"/>
              <a:t>figure, imshow(G);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199360453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320"/>
            <a:ext cx="8933688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Pengurangan</a:t>
            </a:r>
            <a:r>
              <a:rPr lang="en-US" dirty="0" smtClean="0"/>
              <a:t> </a:t>
            </a:r>
            <a:r>
              <a:rPr lang="en-US" dirty="0" err="1" smtClean="0"/>
              <a:t>efek</a:t>
            </a:r>
            <a:r>
              <a:rPr lang="en-US" dirty="0" smtClean="0"/>
              <a:t> </a:t>
            </a:r>
            <a:r>
              <a:rPr lang="en-US" dirty="0" err="1" smtClean="0"/>
              <a:t>koran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filter </a:t>
            </a:r>
            <a:r>
              <a:rPr lang="en-US" dirty="0" err="1" smtClean="0"/>
              <a:t>Bandreject</a:t>
            </a:r>
            <a:endParaRPr lang="id-ID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45</a:t>
            </a:fld>
            <a:endParaRPr lang="id-ID"/>
          </a:p>
        </p:txBody>
      </p:sp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1235075"/>
            <a:ext cx="4098925" cy="409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59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121920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595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381000" y="1219200"/>
            <a:ext cx="4114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932116" y="4648200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Spektrum</a:t>
            </a:r>
            <a:r>
              <a:rPr lang="en-US" dirty="0" smtClean="0"/>
              <a:t> </a:t>
            </a:r>
            <a:r>
              <a:rPr lang="en-US" dirty="0" err="1" smtClean="0"/>
              <a:t>asli</a:t>
            </a:r>
            <a:endParaRPr lang="id-ID" dirty="0"/>
          </a:p>
        </p:txBody>
      </p:sp>
      <p:sp>
        <p:nvSpPr>
          <p:cNvPr id="12" name="Rectangle 11"/>
          <p:cNvSpPr/>
          <p:nvPr/>
        </p:nvSpPr>
        <p:spPr>
          <a:xfrm>
            <a:off x="3196362" y="4648200"/>
            <a:ext cx="2518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Filter ideal </a:t>
            </a:r>
            <a:r>
              <a:rPr lang="en-US" dirty="0" err="1" smtClean="0"/>
              <a:t>bandreject</a:t>
            </a:r>
            <a:r>
              <a:rPr lang="en-US" dirty="0" smtClean="0"/>
              <a:t>, </a:t>
            </a:r>
          </a:p>
          <a:p>
            <a:r>
              <a:rPr lang="en-US" dirty="0" smtClean="0"/>
              <a:t>D0 = 50, W = 5</a:t>
            </a:r>
            <a:endParaRPr lang="id-ID" dirty="0"/>
          </a:p>
        </p:txBody>
      </p:sp>
      <p:sp>
        <p:nvSpPr>
          <p:cNvPr id="13" name="Rectangle 12"/>
          <p:cNvSpPr/>
          <p:nvPr/>
        </p:nvSpPr>
        <p:spPr>
          <a:xfrm>
            <a:off x="6418516" y="4648200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Spektrum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endParaRPr lang="id-ID" dirty="0"/>
          </a:p>
        </p:txBody>
      </p:sp>
      <p:sp>
        <p:nvSpPr>
          <p:cNvPr id="14" name="Rectangle 13"/>
          <p:cNvSpPr/>
          <p:nvPr/>
        </p:nvSpPr>
        <p:spPr>
          <a:xfrm>
            <a:off x="2667000" y="29718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endParaRPr lang="id-ID" dirty="0"/>
          </a:p>
        </p:txBody>
      </p:sp>
      <p:sp>
        <p:nvSpPr>
          <p:cNvPr id="15" name="Rectangle 14"/>
          <p:cNvSpPr/>
          <p:nvPr/>
        </p:nvSpPr>
        <p:spPr>
          <a:xfrm>
            <a:off x="5719718" y="297180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895600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Transformasi</a:t>
            </a:r>
            <a:r>
              <a:rPr lang="en-US" dirty="0" smtClean="0"/>
              <a:t> Fourier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291442"/>
            <a:ext cx="749808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periodik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dinyatakan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sinus </a:t>
            </a:r>
            <a:r>
              <a:rPr lang="en-US" dirty="0" err="1" smtClean="0"/>
              <a:t>dan</a:t>
            </a:r>
            <a:r>
              <a:rPr lang="en-US" dirty="0" smtClean="0"/>
              <a:t>/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cosinus</a:t>
            </a:r>
            <a:r>
              <a:rPr lang="en-US" dirty="0" smtClean="0"/>
              <a:t> </a:t>
            </a:r>
            <a:r>
              <a:rPr lang="en-US" dirty="0" err="1" smtClean="0"/>
              <a:t>dar</a:t>
            </a:r>
            <a:r>
              <a:rPr lang="en-US" dirty="0" smtClean="0"/>
              <a:t> </a:t>
            </a: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perkaliannya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koefisien</a:t>
            </a:r>
            <a:r>
              <a:rPr lang="en-US" dirty="0" smtClean="0"/>
              <a:t> yang </a:t>
            </a:r>
            <a:r>
              <a:rPr lang="en-US" dirty="0" err="1" smtClean="0"/>
              <a:t>berbeda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5</a:t>
            </a:fld>
            <a:endParaRPr lang="id-ID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90800"/>
            <a:ext cx="8839200" cy="367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78865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Transformasi</a:t>
            </a:r>
            <a:r>
              <a:rPr lang="en-US" dirty="0" smtClean="0"/>
              <a:t> Fourier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7498080" cy="5334000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Fungsi</a:t>
            </a:r>
            <a:r>
              <a:rPr lang="en-US" sz="2400" dirty="0" smtClean="0"/>
              <a:t> yang </a:t>
            </a:r>
            <a:r>
              <a:rPr lang="en-US" sz="2400" dirty="0" err="1" smtClean="0"/>
              <a:t>tidak</a:t>
            </a:r>
            <a:r>
              <a:rPr lang="en-US" sz="2400" dirty="0" smtClean="0"/>
              <a:t> </a:t>
            </a:r>
            <a:r>
              <a:rPr lang="en-US" sz="2400" dirty="0" err="1" smtClean="0"/>
              <a:t>periodik</a:t>
            </a:r>
            <a:r>
              <a:rPr lang="en-US" sz="2400" dirty="0" smtClean="0"/>
              <a:t> </a:t>
            </a:r>
            <a:r>
              <a:rPr lang="en-US" sz="2400" dirty="0" err="1" smtClean="0"/>
              <a:t>tetapi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daerah</a:t>
            </a:r>
            <a:r>
              <a:rPr lang="en-US" sz="2400" dirty="0" smtClean="0"/>
              <a:t> </a:t>
            </a:r>
            <a:r>
              <a:rPr lang="en-US" sz="2400" dirty="0" err="1" smtClean="0"/>
              <a:t>kurva</a:t>
            </a:r>
            <a:r>
              <a:rPr lang="en-US" sz="2400" dirty="0" smtClean="0"/>
              <a:t> yang </a:t>
            </a:r>
            <a:r>
              <a:rPr lang="en-US" sz="2400" dirty="0" err="1" smtClean="0"/>
              <a:t>terbatas</a:t>
            </a:r>
            <a:r>
              <a:rPr lang="en-US" sz="2400" dirty="0" smtClean="0"/>
              <a:t> </a:t>
            </a:r>
            <a:r>
              <a:rPr lang="en-US" sz="2400" dirty="0" err="1" smtClean="0"/>
              <a:t>dapat</a:t>
            </a:r>
            <a:r>
              <a:rPr lang="en-US" sz="2400" dirty="0" smtClean="0"/>
              <a:t> </a:t>
            </a:r>
            <a:r>
              <a:rPr lang="en-US" sz="2400" dirty="0" err="1" smtClean="0"/>
              <a:t>dinyatakan</a:t>
            </a:r>
            <a:r>
              <a:rPr lang="en-US" sz="2400" dirty="0" smtClean="0"/>
              <a:t> </a:t>
            </a:r>
            <a:r>
              <a:rPr lang="en-US" sz="2400" dirty="0" err="1" smtClean="0"/>
              <a:t>sebagai</a:t>
            </a:r>
            <a:r>
              <a:rPr lang="en-US" sz="2400" dirty="0" smtClean="0"/>
              <a:t> integral sinus </a:t>
            </a:r>
            <a:r>
              <a:rPr lang="en-US" sz="2400" dirty="0" err="1" smtClean="0"/>
              <a:t>dan</a:t>
            </a:r>
            <a:r>
              <a:rPr lang="en-US" sz="2400" dirty="0" smtClean="0"/>
              <a:t>/</a:t>
            </a:r>
            <a:r>
              <a:rPr lang="en-US" sz="2400" dirty="0" err="1" smtClean="0"/>
              <a:t>atau</a:t>
            </a:r>
            <a:r>
              <a:rPr lang="en-US" sz="2400" dirty="0" smtClean="0"/>
              <a:t> </a:t>
            </a:r>
            <a:r>
              <a:rPr lang="en-US" sz="2400" dirty="0" err="1" smtClean="0"/>
              <a:t>cosinus</a:t>
            </a:r>
            <a:r>
              <a:rPr lang="en-US" sz="2400" dirty="0" smtClean="0"/>
              <a:t> </a:t>
            </a:r>
            <a:r>
              <a:rPr lang="en-US" sz="2400" dirty="0" err="1" smtClean="0"/>
              <a:t>dikalikan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fungsi</a:t>
            </a:r>
            <a:r>
              <a:rPr lang="en-US" sz="2400" dirty="0" smtClean="0"/>
              <a:t> </a:t>
            </a:r>
            <a:r>
              <a:rPr lang="en-US" sz="2400" dirty="0" err="1" smtClean="0"/>
              <a:t>bobot</a:t>
            </a:r>
            <a:r>
              <a:rPr lang="en-US" sz="2400" dirty="0" smtClean="0"/>
              <a:t>.</a:t>
            </a:r>
          </a:p>
          <a:p>
            <a:r>
              <a:rPr lang="en-US" sz="2400" dirty="0" err="1" smtClean="0"/>
              <a:t>Transformasi</a:t>
            </a:r>
            <a:r>
              <a:rPr lang="en-US" sz="2400" dirty="0" smtClean="0"/>
              <a:t> Fourier 1 </a:t>
            </a:r>
            <a:r>
              <a:rPr lang="en-US" sz="2400" dirty="0" err="1" smtClean="0"/>
              <a:t>dimensi</a:t>
            </a:r>
            <a:r>
              <a:rPr lang="en-US" sz="2400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endParaRPr lang="en-US" sz="2900" dirty="0" smtClean="0"/>
          </a:p>
          <a:p>
            <a:r>
              <a:rPr lang="en-US" sz="2400" dirty="0" err="1"/>
              <a:t>Transformasi</a:t>
            </a:r>
            <a:r>
              <a:rPr lang="en-US" sz="2400" dirty="0"/>
              <a:t> Fourier 2 </a:t>
            </a:r>
            <a:r>
              <a:rPr lang="en-US" sz="2400" dirty="0" err="1"/>
              <a:t>dimensi</a:t>
            </a:r>
            <a:r>
              <a:rPr lang="en-US" sz="2400" dirty="0"/>
              <a:t>: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6</a:t>
            </a:fld>
            <a:endParaRPr lang="id-ID"/>
          </a:p>
        </p:txBody>
      </p: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138302"/>
            <a:ext cx="3721174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3519" y="5029200"/>
            <a:ext cx="3124200" cy="1654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23051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Transformasi</a:t>
            </a:r>
            <a:r>
              <a:rPr lang="en-US" dirty="0" smtClean="0"/>
              <a:t> Fourier </a:t>
            </a:r>
            <a:r>
              <a:rPr lang="en-US" dirty="0" err="1" smtClean="0"/>
              <a:t>Diskrit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48600" cy="5257799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gelombang</a:t>
            </a:r>
            <a:r>
              <a:rPr lang="en-US" dirty="0" smtClean="0"/>
              <a:t> </a:t>
            </a:r>
            <a:r>
              <a:rPr lang="en-US" dirty="0" err="1" smtClean="0"/>
              <a:t>diskrit</a:t>
            </a:r>
            <a:r>
              <a:rPr lang="en-US" dirty="0" smtClean="0"/>
              <a:t>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f(x), x=0,1,…,M-1,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dimensi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mendapatkan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Formula Euler:</a:t>
            </a:r>
          </a:p>
          <a:p>
            <a:endParaRPr lang="en-US" dirty="0" smtClean="0"/>
          </a:p>
          <a:p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didapatkan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id-ID" dirty="0" smtClean="0"/>
              <a:t>u = 0,…,M-1</a:t>
            </a:r>
            <a:endParaRPr lang="en-US" dirty="0" smtClean="0"/>
          </a:p>
          <a:p>
            <a:r>
              <a:rPr lang="en-US" dirty="0" smtClean="0"/>
              <a:t>f(x)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intensitas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piksel</a:t>
            </a:r>
            <a:endParaRPr lang="en-US" dirty="0" smtClean="0"/>
          </a:p>
          <a:p>
            <a:r>
              <a:rPr lang="en-US" dirty="0" err="1" smtClean="0"/>
              <a:t>Nilai</a:t>
            </a:r>
            <a:r>
              <a:rPr lang="en-US" dirty="0" smtClean="0"/>
              <a:t> u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domain </a:t>
            </a:r>
            <a:r>
              <a:rPr lang="en-US" dirty="0" err="1" smtClean="0"/>
              <a:t>frekuensi</a:t>
            </a:r>
            <a:endParaRPr lang="en-US" dirty="0" smtClean="0"/>
          </a:p>
          <a:p>
            <a:r>
              <a:rPr lang="en-US" dirty="0" err="1" smtClean="0"/>
              <a:t>Setiap</a:t>
            </a:r>
            <a:r>
              <a:rPr lang="en-US" dirty="0" smtClean="0"/>
              <a:t> F(u)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transformasi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7</a:t>
            </a:fld>
            <a:endParaRPr lang="id-ID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8156" y="2209800"/>
            <a:ext cx="4327208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3890962"/>
            <a:ext cx="185039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4572000"/>
            <a:ext cx="365263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12368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Transformasi</a:t>
            </a:r>
            <a:r>
              <a:rPr lang="en-US" dirty="0" smtClean="0"/>
              <a:t> Fourier </a:t>
            </a:r>
            <a:r>
              <a:rPr lang="en-US" dirty="0" err="1" smtClean="0"/>
              <a:t>Diskrit</a:t>
            </a:r>
            <a:r>
              <a:rPr lang="en-US" dirty="0" smtClean="0"/>
              <a:t> 2-D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7848600" cy="5410199"/>
          </a:xfrm>
        </p:spPr>
        <p:txBody>
          <a:bodyPr>
            <a:normAutofit fontScale="47500" lnSpcReduction="20000"/>
          </a:bodyPr>
          <a:lstStyle/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 2 </a:t>
            </a:r>
            <a:r>
              <a:rPr lang="en-US" dirty="0" err="1" smtClean="0"/>
              <a:t>dimensi</a:t>
            </a:r>
            <a:r>
              <a:rPr lang="en-US" dirty="0" smtClean="0"/>
              <a:t>, DFT yang </a:t>
            </a:r>
            <a:r>
              <a:rPr lang="en-US" dirty="0" err="1" smtClean="0"/>
              <a:t>digunakan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Untuk</a:t>
            </a:r>
            <a:r>
              <a:rPr lang="en-US" dirty="0" smtClean="0"/>
              <a:t> u=0,…,M-1 and v=0,…,N-1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iDFT</a:t>
            </a:r>
            <a:r>
              <a:rPr lang="en-US" dirty="0" smtClean="0"/>
              <a:t> </a:t>
            </a:r>
            <a:r>
              <a:rPr lang="en-US" dirty="0" err="1" smtClean="0"/>
              <a:t>didefinisikan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FT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bilangan</a:t>
            </a:r>
            <a:r>
              <a:rPr lang="en-US" dirty="0" smtClean="0"/>
              <a:t> </a:t>
            </a:r>
            <a:r>
              <a:rPr lang="en-US" dirty="0" err="1" smtClean="0"/>
              <a:t>kompleks</a:t>
            </a:r>
            <a:r>
              <a:rPr lang="en-US" dirty="0" smtClean="0"/>
              <a:t>, </a:t>
            </a:r>
            <a:r>
              <a:rPr lang="en-US" dirty="0" err="1" smtClean="0"/>
              <a:t>kadang-kadang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nyatakan</a:t>
            </a:r>
            <a:r>
              <a:rPr lang="en-US" dirty="0" smtClean="0"/>
              <a:t> F(u)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koordinat</a:t>
            </a:r>
            <a:r>
              <a:rPr lang="en-US" dirty="0" smtClean="0"/>
              <a:t> polar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Dimana</a:t>
            </a:r>
            <a:r>
              <a:rPr lang="en-US" dirty="0" smtClean="0"/>
              <a:t> </a:t>
            </a:r>
            <a:r>
              <a:rPr lang="en-US" dirty="0" err="1" smtClean="0"/>
              <a:t>jarak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spektrum</a:t>
            </a:r>
            <a:r>
              <a:rPr lang="en-US" dirty="0" smtClean="0"/>
              <a:t> </a:t>
            </a:r>
            <a:r>
              <a:rPr lang="en-US" dirty="0" err="1" smtClean="0"/>
              <a:t>dinyatakan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Sudut</a:t>
            </a:r>
            <a:r>
              <a:rPr lang="en-US" dirty="0" smtClean="0"/>
              <a:t> </a:t>
            </a:r>
            <a:r>
              <a:rPr lang="en-US" dirty="0" err="1" smtClean="0"/>
              <a:t>fase</a:t>
            </a:r>
            <a:r>
              <a:rPr lang="en-US" dirty="0" smtClean="0"/>
              <a:t> </a:t>
            </a:r>
            <a:r>
              <a:rPr lang="en-US" dirty="0" err="1" smtClean="0"/>
              <a:t>dnyatakan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8</a:t>
            </a:fld>
            <a:endParaRPr lang="id-ID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76400"/>
            <a:ext cx="422148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797566"/>
            <a:ext cx="3935984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4292374"/>
            <a:ext cx="2649261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5462" y="5147582"/>
            <a:ext cx="29686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88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4400" y="6034088"/>
            <a:ext cx="2435118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9567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Transformasi</a:t>
            </a:r>
            <a:r>
              <a:rPr lang="en-US" dirty="0" smtClean="0"/>
              <a:t> Fourier </a:t>
            </a:r>
            <a:r>
              <a:rPr lang="en-US" dirty="0" err="1" smtClean="0"/>
              <a:t>Diskrit</a:t>
            </a:r>
            <a:r>
              <a:rPr lang="en-US" dirty="0" smtClean="0"/>
              <a:t> 2-D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Untuk</a:t>
            </a:r>
            <a:r>
              <a:rPr lang="en-US" dirty="0" smtClean="0"/>
              <a:t> u=0, v=0, </a:t>
            </a:r>
            <a:r>
              <a:rPr lang="en-US" dirty="0" err="1" smtClean="0"/>
              <a:t>didapatkan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rata-rata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intensitas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Lokasi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origin </a:t>
            </a:r>
            <a:r>
              <a:rPr lang="en-US" dirty="0" err="1" smtClean="0"/>
              <a:t>pada</a:t>
            </a:r>
            <a:r>
              <a:rPr lang="en-US" dirty="0" smtClean="0"/>
              <a:t> domain </a:t>
            </a:r>
            <a:r>
              <a:rPr lang="en-US" dirty="0" err="1" smtClean="0"/>
              <a:t>frekuensi</a:t>
            </a:r>
            <a:r>
              <a:rPr lang="en-US" dirty="0" smtClean="0"/>
              <a:t>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1351E-6AA2-4F14-962E-D8267DE6A2B4}" type="slidenum">
              <a:rPr lang="id-ID" smtClean="0"/>
              <a:pPr/>
              <a:t>9</a:t>
            </a:fld>
            <a:endParaRPr lang="id-ID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0720" y="2667000"/>
            <a:ext cx="2848408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0720" y="1447800"/>
            <a:ext cx="422148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96170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mporary Photo Albu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ContemporaryPhotoAlbum</Template>
  <TotalTime>0</TotalTime>
  <Words>1863</Words>
  <Application>Microsoft Office PowerPoint</Application>
  <PresentationFormat>On-screen Show (4:3)</PresentationFormat>
  <Paragraphs>415</Paragraphs>
  <Slides>45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Contemporary Photo Album</vt:lpstr>
      <vt:lpstr>Microsoft Equation 3.0</vt:lpstr>
      <vt:lpstr>Equation</vt:lpstr>
      <vt:lpstr>PowerPoint Presentation</vt:lpstr>
      <vt:lpstr>PowerPoint Presentation</vt:lpstr>
      <vt:lpstr>Domain Spasial vs Domain Frekuensi</vt:lpstr>
      <vt:lpstr>Konsep Frekuensi dalam citra</vt:lpstr>
      <vt:lpstr>Transformasi Fourier</vt:lpstr>
      <vt:lpstr>Transformasi Fourier</vt:lpstr>
      <vt:lpstr>Transformasi Fourier Diskrit</vt:lpstr>
      <vt:lpstr>Transformasi Fourier Diskrit 2-D</vt:lpstr>
      <vt:lpstr>Transformasi Fourier Diskrit 2-D</vt:lpstr>
      <vt:lpstr>Mendapatkan Spektrum Fourier Citra</vt:lpstr>
      <vt:lpstr>2D Fourier Transform</vt:lpstr>
      <vt:lpstr>FT of an Image (Magnitude + Phase)</vt:lpstr>
      <vt:lpstr>FT of an Image (Real + Imaginary)</vt:lpstr>
      <vt:lpstr>The Fourier Transform of an Edge</vt:lpstr>
      <vt:lpstr>The Fourier Transform of a Bar</vt:lpstr>
      <vt:lpstr>Power Spectrum of an Image</vt:lpstr>
      <vt:lpstr>Relationship between Image and FT </vt:lpstr>
      <vt:lpstr>Features in the FT and in the Image</vt:lpstr>
      <vt:lpstr>Fourier Magnitude and Phase</vt:lpstr>
      <vt:lpstr>Fourier Magnitude</vt:lpstr>
      <vt:lpstr>Fourier Phase</vt:lpstr>
      <vt:lpstr>Q:  Which contains more visually relevant information; magnitude or phase?</vt:lpstr>
      <vt:lpstr>Magnitude Only Reconstruction </vt:lpstr>
      <vt:lpstr>Phase Only Reconstruction</vt:lpstr>
      <vt:lpstr>Filter dalam Domain Frekuensi</vt:lpstr>
      <vt:lpstr>Langkah Pemfilteran</vt:lpstr>
      <vt:lpstr>Teknik Filter dalam Domain Frekuensi</vt:lpstr>
      <vt:lpstr>Filter Penghalusan (Smoothing)</vt:lpstr>
      <vt:lpstr>Filter Penghalusan (Smoothing)</vt:lpstr>
      <vt:lpstr>Filter Penghalusan (Smoothing)</vt:lpstr>
      <vt:lpstr>Ideal Lowpass Filter</vt:lpstr>
      <vt:lpstr>Butterworth Lowpass Filter</vt:lpstr>
      <vt:lpstr>Gaussian Lowpass Filter</vt:lpstr>
      <vt:lpstr>PowerPoint Presentation</vt:lpstr>
      <vt:lpstr>PowerPoint Presentation</vt:lpstr>
      <vt:lpstr>PowerPoint Presentation</vt:lpstr>
      <vt:lpstr>Ideal Highpass Filter</vt:lpstr>
      <vt:lpstr>Butterworth Highpass Filter</vt:lpstr>
      <vt:lpstr>Gaussian Highpass Filter</vt:lpstr>
      <vt:lpstr>PowerPoint Presentation</vt:lpstr>
      <vt:lpstr>PowerPoint Presentation</vt:lpstr>
      <vt:lpstr>Selective Filtering</vt:lpstr>
      <vt:lpstr>Bandreject</vt:lpstr>
      <vt:lpstr>Pengurangan efek koran dengan filter Bandreject</vt:lpstr>
      <vt:lpstr>Pengurangan efek koran dengan filter Bandreject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2013-03-04T13:47:03Z</dcterms:created>
  <dcterms:modified xsi:type="dcterms:W3CDTF">2014-04-02T01:40:23Z</dcterms:modified>
</cp:coreProperties>
</file>